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38"/>
  </p:notesMasterIdLst>
  <p:sldIdLst>
    <p:sldId id="256" r:id="rId3"/>
    <p:sldId id="257" r:id="rId4"/>
    <p:sldId id="291" r:id="rId5"/>
    <p:sldId id="259" r:id="rId6"/>
    <p:sldId id="296" r:id="rId7"/>
    <p:sldId id="261" r:id="rId8"/>
    <p:sldId id="262" r:id="rId9"/>
    <p:sldId id="297" r:id="rId10"/>
    <p:sldId id="321" r:id="rId11"/>
    <p:sldId id="300" r:id="rId12"/>
    <p:sldId id="301" r:id="rId13"/>
    <p:sldId id="303" r:id="rId14"/>
    <p:sldId id="269" r:id="rId15"/>
    <p:sldId id="270" r:id="rId16"/>
    <p:sldId id="271" r:id="rId17"/>
    <p:sldId id="313" r:id="rId18"/>
    <p:sldId id="305" r:id="rId19"/>
    <p:sldId id="273" r:id="rId20"/>
    <p:sldId id="274" r:id="rId21"/>
    <p:sldId id="307" r:id="rId22"/>
    <p:sldId id="277" r:id="rId23"/>
    <p:sldId id="309" r:id="rId24"/>
    <p:sldId id="328" r:id="rId25"/>
    <p:sldId id="284" r:id="rId26"/>
    <p:sldId id="283" r:id="rId27"/>
    <p:sldId id="279" r:id="rId28"/>
    <p:sldId id="310" r:id="rId29"/>
    <p:sldId id="319" r:id="rId30"/>
    <p:sldId id="311" r:id="rId31"/>
    <p:sldId id="282" r:id="rId32"/>
    <p:sldId id="285" r:id="rId33"/>
    <p:sldId id="288" r:id="rId34"/>
    <p:sldId id="322" r:id="rId35"/>
    <p:sldId id="323" r:id="rId36"/>
    <p:sldId id="290" r:id="rId37"/>
  </p:sldIdLst>
  <p:sldSz cx="12192000" cy="6858000"/>
  <p:notesSz cx="6858000" cy="9144000"/>
  <p:embeddedFontLst>
    <p:embeddedFont>
      <p:font typeface="Gothic A1" panose="020B0604020202020204" charset="-127"/>
      <p:regular r:id="rId39"/>
      <p:bold r:id="rId40"/>
    </p:embeddedFont>
    <p:embeddedFont>
      <p:font typeface="Agency FB" panose="020B0503020202020204" pitchFamily="34" charset="0"/>
      <p:regular r:id="rId41"/>
      <p:bold r:id="rId42"/>
    </p:embeddedFont>
    <p:embeddedFont>
      <p:font typeface="Gill Sans" panose="020B0604020202020204" charset="0"/>
      <p:regular r:id="rId43"/>
      <p:bold r:id="rId44"/>
    </p:embeddedFont>
    <p:embeddedFont>
      <p:font typeface="Lato" panose="020F0502020204030203"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gWYDbPlZbw6jP6maTO78Mc97Su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DUrbano" initials="DB" lastIdx="1" clrIdx="0">
    <p:extLst>
      <p:ext uri="{19B8F6BF-5375-455C-9EA6-DF929625EA0E}">
        <p15:presenceInfo xmlns:p15="http://schemas.microsoft.com/office/powerpoint/2012/main" userId="Juan DUrb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D69A"/>
    <a:srgbClr val="132D29"/>
    <a:srgbClr val="97BB57"/>
    <a:srgbClr val="543147"/>
    <a:srgbClr val="C29855"/>
    <a:srgbClr val="1C3C35"/>
    <a:srgbClr val="446608"/>
    <a:srgbClr val="8BAA54"/>
    <a:srgbClr val="000000"/>
    <a:srgbClr val="1B3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8693" autoAdjust="0"/>
  </p:normalViewPr>
  <p:slideViewPr>
    <p:cSldViewPr snapToGrid="0">
      <p:cViewPr varScale="1">
        <p:scale>
          <a:sx n="48" d="100"/>
          <a:sy n="48" d="100"/>
        </p:scale>
        <p:origin x="216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79" Type="http://schemas.openxmlformats.org/officeDocument/2006/relationships/commentAuthors" Target="commentAuthors.xml"/><Relationship Id="rId5" Type="http://schemas.openxmlformats.org/officeDocument/2006/relationships/slide" Target="slides/slide3.xml"/><Relationship Id="rId82" Type="http://schemas.openxmlformats.org/officeDocument/2006/relationships/theme" Target="theme/theme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78" Type="http://customschemas.google.com/relationships/presentationmetadata" Target="metadata"/><Relationship Id="rId8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73524658941064"/>
          <c:y val="2.9230000096367802E-2"/>
          <c:w val="0.42386589639496292"/>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9"/>
            <c:invertIfNegative val="0"/>
            <c:bubble3D val="0"/>
            <c:spPr>
              <a:solidFill>
                <a:srgbClr val="446608"/>
              </a:solidFill>
              <a:ln>
                <a:noFill/>
              </a:ln>
              <a:effectLst/>
            </c:spPr>
            <c:extLst>
              <c:ext xmlns:c16="http://schemas.microsoft.com/office/drawing/2014/chart" uri="{C3380CC4-5D6E-409C-BE32-E72D297353CC}">
                <c16:uniqueId val="{00000001-70C0-4D6F-B2E2-E1C1CCA89A20}"/>
              </c:ext>
            </c:extLst>
          </c:dPt>
          <c:dPt>
            <c:idx val="51"/>
            <c:invertIfNegative val="0"/>
            <c:bubble3D val="0"/>
            <c:extLst>
              <c:ext xmlns:c16="http://schemas.microsoft.com/office/drawing/2014/chart" uri="{C3380CC4-5D6E-409C-BE32-E72D297353CC}">
                <c16:uniqueId val="{00000000-D353-4B06-B64E-D1C5B53056F5}"/>
              </c:ext>
            </c:extLst>
          </c:dPt>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Education, Arts, and Culture</c:v>
                </c:pt>
                <c:pt idx="2">
                  <c:v>Community Design</c:v>
                </c:pt>
                <c:pt idx="3">
                  <c:v>Inclusivity and Engagement</c:v>
                </c:pt>
                <c:pt idx="4">
                  <c:v>Utilities</c:v>
                </c:pt>
                <c:pt idx="5">
                  <c:v>Parks and Recreation</c:v>
                </c:pt>
                <c:pt idx="6">
                  <c:v>Economy</c:v>
                </c:pt>
                <c:pt idx="7">
                  <c:v>Health and Wellness</c:v>
                </c:pt>
                <c:pt idx="8">
                  <c:v>Natural Environment</c:v>
                </c:pt>
                <c:pt idx="9">
                  <c:v>Safety</c:v>
                </c:pt>
              </c:strCache>
            </c:strRef>
          </c:cat>
          <c:val>
            <c:numRef>
              <c:f>Sheet1!$B$2:$B$11</c:f>
              <c:numCache>
                <c:formatCode>General</c:formatCode>
                <c:ptCount val="10"/>
              </c:numCache>
            </c:numRef>
          </c:val>
          <c:extLst>
            <c:ext xmlns:c16="http://schemas.microsoft.com/office/drawing/2014/chart" uri="{C3380CC4-5D6E-409C-BE32-E72D297353CC}">
              <c16:uniqueId val="{00000001-D353-4B06-B64E-D1C5B53056F5}"/>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Education, Arts, and Culture</c:v>
                </c:pt>
                <c:pt idx="2">
                  <c:v>Community Design</c:v>
                </c:pt>
                <c:pt idx="3">
                  <c:v>Inclusivity and Engagement</c:v>
                </c:pt>
                <c:pt idx="4">
                  <c:v>Utilities</c:v>
                </c:pt>
                <c:pt idx="5">
                  <c:v>Parks and Recreation</c:v>
                </c:pt>
                <c:pt idx="6">
                  <c:v>Economy</c:v>
                </c:pt>
                <c:pt idx="7">
                  <c:v>Health and Wellness</c:v>
                </c:pt>
                <c:pt idx="8">
                  <c:v>Natural Environment</c:v>
                </c:pt>
                <c:pt idx="9">
                  <c:v>Safety</c:v>
                </c:pt>
              </c:strCache>
            </c:strRef>
          </c:cat>
          <c:val>
            <c:numRef>
              <c:f>Sheet1!$C$2:$C$11</c:f>
              <c:numCache>
                <c:formatCode>General</c:formatCode>
                <c:ptCount val="10"/>
                <c:pt idx="0" formatCode="0%">
                  <c:v>0.42</c:v>
                </c:pt>
                <c:pt idx="2" formatCode="0%">
                  <c:v>0.49</c:v>
                </c:pt>
                <c:pt idx="3" formatCode="0%">
                  <c:v>0.5</c:v>
                </c:pt>
                <c:pt idx="6" formatCode="0%">
                  <c:v>0.54</c:v>
                </c:pt>
              </c:numCache>
            </c:numRef>
          </c:val>
          <c:extLst>
            <c:ext xmlns:c16="http://schemas.microsoft.com/office/drawing/2014/chart" uri="{C3380CC4-5D6E-409C-BE32-E72D297353CC}">
              <c16:uniqueId val="{00000002-D353-4B06-B64E-D1C5B53056F5}"/>
            </c:ext>
          </c:extLst>
        </c:ser>
        <c:ser>
          <c:idx val="2"/>
          <c:order val="2"/>
          <c:tx>
            <c:strRef>
              <c:f>Sheet1!$D$1</c:f>
              <c:strCache>
                <c:ptCount val="1"/>
                <c:pt idx="0">
                  <c:v>Lower</c:v>
                </c:pt>
              </c:strCache>
            </c:strRef>
          </c:tx>
          <c:spPr>
            <a:solidFill>
              <a:srgbClr val="C1D69A"/>
            </a:solidFill>
            <a:ln>
              <a:noFill/>
            </a:ln>
            <a:effectLst/>
          </c:spPr>
          <c:invertIfNegative val="0"/>
          <c:dLbls>
            <c:dLbl>
              <c:idx val="6"/>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0C0-4D6F-B2E2-E1C1CCA89A20}"/>
                </c:ext>
              </c:extLst>
            </c:dLbl>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Education, Arts, and Culture</c:v>
                </c:pt>
                <c:pt idx="2">
                  <c:v>Community Design</c:v>
                </c:pt>
                <c:pt idx="3">
                  <c:v>Inclusivity and Engagement</c:v>
                </c:pt>
                <c:pt idx="4">
                  <c:v>Utilities</c:v>
                </c:pt>
                <c:pt idx="5">
                  <c:v>Parks and Recreation</c:v>
                </c:pt>
                <c:pt idx="6">
                  <c:v>Economy</c:v>
                </c:pt>
                <c:pt idx="7">
                  <c:v>Health and Wellness</c:v>
                </c:pt>
                <c:pt idx="8">
                  <c:v>Natural Environment</c:v>
                </c:pt>
                <c:pt idx="9">
                  <c:v>Safety</c:v>
                </c:pt>
              </c:strCache>
            </c:strRef>
          </c:cat>
          <c:val>
            <c:numRef>
              <c:f>Sheet1!$D$2:$D$11</c:f>
              <c:numCache>
                <c:formatCode>0%</c:formatCode>
                <c:ptCount val="10"/>
                <c:pt idx="1">
                  <c:v>0.46</c:v>
                </c:pt>
                <c:pt idx="4">
                  <c:v>0.5</c:v>
                </c:pt>
                <c:pt idx="5">
                  <c:v>0.54</c:v>
                </c:pt>
                <c:pt idx="7">
                  <c:v>0.55000000000000004</c:v>
                </c:pt>
                <c:pt idx="8">
                  <c:v>0.59</c:v>
                </c:pt>
                <c:pt idx="9">
                  <c:v>0.62</c:v>
                </c:pt>
              </c:numCache>
            </c:numRef>
          </c:val>
          <c:extLst>
            <c:ext xmlns:c16="http://schemas.microsoft.com/office/drawing/2014/chart" uri="{C3380CC4-5D6E-409C-BE32-E72D297353CC}">
              <c16:uniqueId val="{00000003-D353-4B06-B64E-D1C5B53056F5}"/>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6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7.64834410769075E-3"/>
          <c:y val="0.34626221021202563"/>
          <c:w val="8.6817739099582569E-2"/>
          <c:h val="0.28772676108047579"/>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33258194429184"/>
          <c:y val="0.13385761084645342"/>
          <c:w val="0.56897423823140592"/>
          <c:h val="0.77573113117885917"/>
        </c:manualLayout>
      </c:layout>
      <c:pieChart>
        <c:varyColors val="1"/>
        <c:ser>
          <c:idx val="0"/>
          <c:order val="0"/>
          <c:tx>
            <c:strRef>
              <c:f>Sheet1!$B$1</c:f>
              <c:strCache>
                <c:ptCount val="1"/>
                <c:pt idx="0">
                  <c:v>Column1</c:v>
                </c:pt>
              </c:strCache>
            </c:strRef>
          </c:tx>
          <c:spPr>
            <a:solidFill>
              <a:srgbClr val="97BB57"/>
            </a:solidFill>
          </c:spPr>
          <c:explosion val="2"/>
          <c:dPt>
            <c:idx val="0"/>
            <c:bubble3D val="0"/>
            <c:explosion val="0"/>
            <c:spPr>
              <a:solidFill>
                <a:srgbClr val="1C3C35"/>
              </a:solidFill>
              <a:ln w="19050">
                <a:solidFill>
                  <a:schemeClr val="lt1"/>
                </a:solidFill>
              </a:ln>
              <a:effectLst/>
            </c:spPr>
            <c:extLst>
              <c:ext xmlns:c16="http://schemas.microsoft.com/office/drawing/2014/chart" uri="{C3380CC4-5D6E-409C-BE32-E72D297353CC}">
                <c16:uniqueId val="{00000001-4B71-4A53-B389-DF15E28CB092}"/>
              </c:ext>
            </c:extLst>
          </c:dPt>
          <c:dPt>
            <c:idx val="1"/>
            <c:bubble3D val="0"/>
            <c:explosion val="0"/>
            <c:spPr>
              <a:solidFill>
                <a:srgbClr val="97BB57"/>
              </a:solidFill>
              <a:ln w="19050">
                <a:solidFill>
                  <a:schemeClr val="lt1"/>
                </a:solidFill>
              </a:ln>
              <a:effectLst/>
            </c:spPr>
            <c:extLst>
              <c:ext xmlns:c16="http://schemas.microsoft.com/office/drawing/2014/chart" uri="{C3380CC4-5D6E-409C-BE32-E72D297353CC}">
                <c16:uniqueId val="{00000003-4B71-4A53-B389-DF15E28CB092}"/>
              </c:ext>
            </c:extLst>
          </c:dPt>
          <c:dPt>
            <c:idx val="2"/>
            <c:bubble3D val="0"/>
            <c:explosion val="0"/>
            <c:spPr>
              <a:solidFill>
                <a:srgbClr val="C29855"/>
              </a:solidFill>
              <a:ln w="19050">
                <a:solidFill>
                  <a:schemeClr val="lt1"/>
                </a:solidFill>
              </a:ln>
              <a:effectLst/>
            </c:spPr>
            <c:extLst>
              <c:ext xmlns:c16="http://schemas.microsoft.com/office/drawing/2014/chart" uri="{C3380CC4-5D6E-409C-BE32-E72D297353CC}">
                <c16:uniqueId val="{00000005-4B71-4A53-B389-DF15E28CB092}"/>
              </c:ext>
            </c:extLst>
          </c:dPt>
          <c:dPt>
            <c:idx val="3"/>
            <c:bubble3D val="0"/>
            <c:explosion val="0"/>
            <c:spPr>
              <a:solidFill>
                <a:srgbClr val="543147"/>
              </a:solidFill>
              <a:ln w="19050">
                <a:solidFill>
                  <a:schemeClr val="lt1"/>
                </a:solidFill>
              </a:ln>
              <a:effectLst/>
            </c:spPr>
            <c:extLst>
              <c:ext xmlns:c16="http://schemas.microsoft.com/office/drawing/2014/chart" uri="{C3380CC4-5D6E-409C-BE32-E72D297353CC}">
                <c16:uniqueId val="{00000007-4B71-4A53-B389-DF15E28CB092}"/>
              </c:ext>
            </c:extLst>
          </c:dPt>
          <c:dPt>
            <c:idx val="4"/>
            <c:bubble3D val="0"/>
            <c:spPr>
              <a:solidFill>
                <a:srgbClr val="97BB57"/>
              </a:solidFill>
              <a:ln w="19050">
                <a:solidFill>
                  <a:schemeClr val="lt1"/>
                </a:solidFill>
              </a:ln>
              <a:effectLst/>
            </c:spPr>
            <c:extLst>
              <c:ext xmlns:c16="http://schemas.microsoft.com/office/drawing/2014/chart" uri="{C3380CC4-5D6E-409C-BE32-E72D297353CC}">
                <c16:uniqueId val="{00000009-4B71-4A53-B389-DF15E28CB092}"/>
              </c:ext>
            </c:extLst>
          </c:dPt>
          <c:dLbls>
            <c:dLbl>
              <c:idx val="0"/>
              <c:layout>
                <c:manualLayout>
                  <c:x val="0.21594647682305895"/>
                  <c:y val="-0.14517632475806289"/>
                </c:manualLayout>
              </c:layout>
              <c:tx>
                <c:rich>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fld id="{B69FF8B3-6CCC-421B-833B-10913A00179C}" type="CATEGORYNAME">
                      <a:rPr lang="en-US" sz="1800" b="1">
                        <a:latin typeface="+mj-lt"/>
                      </a:rPr>
                      <a:pPr>
                        <a:defRPr sz="1800" b="1">
                          <a:solidFill>
                            <a:schemeClr val="bg1"/>
                          </a:solidFill>
                          <a:latin typeface="+mj-lt"/>
                        </a:defRPr>
                      </a:pPr>
                      <a:t>[CATEGORY NAME]</a:t>
                    </a:fld>
                    <a:r>
                      <a:rPr lang="en-US" sz="1800" b="1" baseline="0" dirty="0">
                        <a:latin typeface="+mj-lt"/>
                      </a:rPr>
                      <a:t>
</a:t>
                    </a:r>
                    <a:fld id="{76C3ED55-74D4-4BBB-B845-C91B92843C29}" type="VALUE">
                      <a:rPr lang="en-US" sz="1800" b="1" baseline="0">
                        <a:latin typeface="+mj-lt"/>
                      </a:rPr>
                      <a:pPr>
                        <a:defRPr sz="1800" b="1">
                          <a:solidFill>
                            <a:schemeClr val="bg1"/>
                          </a:solidFill>
                          <a:latin typeface="+mj-lt"/>
                        </a:defRPr>
                      </a:pPr>
                      <a:t>[VALUE]</a:t>
                    </a:fld>
                    <a:endParaRPr lang="en-US" sz="1800" b="1" baseline="0" dirty="0">
                      <a:latin typeface="+mj-lt"/>
                    </a:endParaRPr>
                  </a:p>
                </c:rich>
              </c:tx>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B71-4A53-B389-DF15E28CB092}"/>
                </c:ext>
              </c:extLst>
            </c:dLbl>
            <c:dLbl>
              <c:idx val="1"/>
              <c:layout>
                <c:manualLayout>
                  <c:x val="0.10349995310088426"/>
                  <c:y val="0.19383424936227159"/>
                </c:manualLayout>
              </c:layout>
              <c:tx>
                <c:rich>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r>
                      <a:rPr lang="en-US" sz="1800" b="1" dirty="0">
                        <a:latin typeface="+mj-lt"/>
                      </a:rPr>
                      <a:t>Somewhat</a:t>
                    </a:r>
                  </a:p>
                  <a:p>
                    <a:pPr>
                      <a:defRPr sz="1800" b="1">
                        <a:solidFill>
                          <a:schemeClr val="bg1"/>
                        </a:solidFill>
                        <a:latin typeface="+mj-lt"/>
                      </a:defRPr>
                    </a:pPr>
                    <a:r>
                      <a:rPr lang="en-US" sz="1800" b="1" dirty="0">
                        <a:latin typeface="+mj-lt"/>
                      </a:rPr>
                      <a:t> supportive</a:t>
                    </a:r>
                    <a:r>
                      <a:rPr lang="en-US" sz="1800" b="1" baseline="0" dirty="0">
                        <a:latin typeface="+mj-lt"/>
                      </a:rPr>
                      <a:t>
</a:t>
                    </a:r>
                    <a:fld id="{28AA0B62-8733-406A-9DCA-77B53A03F40A}" type="VALUE">
                      <a:rPr lang="en-US" sz="1800" b="1" baseline="0">
                        <a:latin typeface="+mj-lt"/>
                      </a:rPr>
                      <a:pPr>
                        <a:defRPr sz="1800" b="1">
                          <a:solidFill>
                            <a:schemeClr val="bg1"/>
                          </a:solidFill>
                          <a:latin typeface="+mj-lt"/>
                        </a:defRPr>
                      </a:pPr>
                      <a:t>[VALUE]</a:t>
                    </a:fld>
                    <a:endParaRPr lang="en-US" sz="1800" b="1" baseline="0" dirty="0">
                      <a:latin typeface="+mj-lt"/>
                    </a:endParaRPr>
                  </a:p>
                </c:rich>
              </c:tx>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B71-4A53-B389-DF15E28CB092}"/>
                </c:ext>
              </c:extLst>
            </c:dLbl>
            <c:dLbl>
              <c:idx val="2"/>
              <c:layout>
                <c:manualLayout>
                  <c:x val="-0.12326636290084324"/>
                  <c:y val="0.16463820505346125"/>
                </c:manualLayout>
              </c:layout>
              <c:tx>
                <c:rich>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fld id="{41C59246-7F3C-4771-80A5-B18D5AA015DD}" type="CATEGORYNAME">
                      <a:rPr lang="en-US" sz="1800" b="1">
                        <a:latin typeface="+mj-lt"/>
                      </a:rPr>
                      <a:pPr>
                        <a:defRPr sz="1800" b="1">
                          <a:solidFill>
                            <a:schemeClr val="bg1"/>
                          </a:solidFill>
                          <a:latin typeface="+mj-lt"/>
                        </a:defRPr>
                      </a:pPr>
                      <a:t>[CATEGORY NAME]</a:t>
                    </a:fld>
                    <a:r>
                      <a:rPr lang="en-US" sz="1800" b="1" baseline="0" dirty="0">
                        <a:latin typeface="+mj-lt"/>
                      </a:rPr>
                      <a:t>
</a:t>
                    </a:r>
                    <a:fld id="{6FA4DE72-F341-47A5-889A-830F34FFC098}" type="VALUE">
                      <a:rPr lang="en-US" sz="1800" b="1" baseline="0">
                        <a:latin typeface="+mj-lt"/>
                      </a:rPr>
                      <a:pPr>
                        <a:defRPr sz="1800" b="1">
                          <a:solidFill>
                            <a:schemeClr val="bg1"/>
                          </a:solidFill>
                          <a:latin typeface="+mj-lt"/>
                        </a:defRPr>
                      </a:pPr>
                      <a:t>[VALUE]</a:t>
                    </a:fld>
                    <a:endParaRPr lang="en-US" sz="1800" b="1" baseline="0" dirty="0">
                      <a:latin typeface="+mj-lt"/>
                    </a:endParaRPr>
                  </a:p>
                </c:rich>
              </c:tx>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311323053317221"/>
                      <c:h val="0.13355889993506104"/>
                    </c:manualLayout>
                  </c15:layout>
                  <c15:dlblFieldTable/>
                  <c15:showDataLabelsRange val="0"/>
                </c:ext>
                <c:ext xmlns:c16="http://schemas.microsoft.com/office/drawing/2014/chart" uri="{C3380CC4-5D6E-409C-BE32-E72D297353CC}">
                  <c16:uniqueId val="{00000005-4B71-4A53-B389-DF15E28CB092}"/>
                </c:ext>
              </c:extLst>
            </c:dLbl>
            <c:dLbl>
              <c:idx val="3"/>
              <c:layout>
                <c:manualLayout>
                  <c:x val="-0.23921307798144206"/>
                  <c:y val="-5.2116057892031296E-2"/>
                </c:manualLayout>
              </c:layout>
              <c:tx>
                <c:rich>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fld id="{CCCE2D4F-BFF3-4CBE-90E9-77CA80F3A443}" type="CATEGORYNAME">
                      <a:rPr lang="en-US" sz="1800" b="1">
                        <a:latin typeface="+mj-lt"/>
                      </a:rPr>
                      <a:pPr>
                        <a:defRPr sz="1800" b="1">
                          <a:solidFill>
                            <a:schemeClr val="bg1"/>
                          </a:solidFill>
                          <a:latin typeface="+mj-lt"/>
                        </a:defRPr>
                      </a:pPr>
                      <a:t>[CATEGORY NAME]</a:t>
                    </a:fld>
                    <a:r>
                      <a:rPr lang="en-US" sz="1800" b="1" baseline="0" dirty="0">
                        <a:latin typeface="+mj-lt"/>
                      </a:rPr>
                      <a:t>
</a:t>
                    </a:r>
                    <a:fld id="{8D237A59-62E9-4236-9505-98D4F9734F62}" type="VALUE">
                      <a:rPr lang="en-US" sz="1800" b="1" baseline="0">
                        <a:latin typeface="+mj-lt"/>
                      </a:rPr>
                      <a:pPr>
                        <a:defRPr sz="1800" b="1">
                          <a:solidFill>
                            <a:schemeClr val="bg1"/>
                          </a:solidFill>
                          <a:latin typeface="+mj-lt"/>
                        </a:defRPr>
                      </a:pPr>
                      <a:t>[VALUE]</a:t>
                    </a:fld>
                    <a:endParaRPr lang="en-US" sz="1800" b="1" baseline="0" dirty="0">
                      <a:latin typeface="+mj-lt"/>
                    </a:endParaRPr>
                  </a:p>
                </c:rich>
              </c:tx>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204696520446533"/>
                      <c:h val="0.13355889993506104"/>
                    </c:manualLayout>
                  </c15:layout>
                  <c15:dlblFieldTable/>
                  <c15:showDataLabelsRange val="0"/>
                </c:ext>
                <c:ext xmlns:c16="http://schemas.microsoft.com/office/drawing/2014/chart" uri="{C3380CC4-5D6E-409C-BE32-E72D297353CC}">
                  <c16:uniqueId val="{00000007-4B71-4A53-B389-DF15E28CB092}"/>
                </c:ext>
              </c:extLst>
            </c:dLbl>
            <c:dLbl>
              <c:idx val="4"/>
              <c:layout>
                <c:manualLayout>
                  <c:x val="-5.2385932513081178E-2"/>
                  <c:y val="-6.911071746114307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B71-4A53-B389-DF15E28CB09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supportive</c:v>
                </c:pt>
                <c:pt idx="1">
                  <c:v>Somewhat supportive</c:v>
                </c:pt>
                <c:pt idx="2">
                  <c:v>Somewhat opposed</c:v>
                </c:pt>
                <c:pt idx="3">
                  <c:v>Very opposed</c:v>
                </c:pt>
              </c:strCache>
            </c:strRef>
          </c:cat>
          <c:val>
            <c:numRef>
              <c:f>Sheet1!$B$2:$B$5</c:f>
              <c:numCache>
                <c:formatCode>0%</c:formatCode>
                <c:ptCount val="4"/>
                <c:pt idx="0">
                  <c:v>0.39</c:v>
                </c:pt>
                <c:pt idx="1">
                  <c:v>0.18</c:v>
                </c:pt>
                <c:pt idx="2">
                  <c:v>0.09</c:v>
                </c:pt>
                <c:pt idx="3">
                  <c:v>0.34</c:v>
                </c:pt>
              </c:numCache>
            </c:numRef>
          </c:val>
          <c:extLst>
            <c:ext xmlns:c16="http://schemas.microsoft.com/office/drawing/2014/chart" uri="{C3380CC4-5D6E-409C-BE32-E72D297353CC}">
              <c16:uniqueId val="{0000000A-4B71-4A53-B389-DF15E28CB092}"/>
            </c:ext>
          </c:extLst>
        </c:ser>
        <c:dLbls>
          <c:showLegendKey val="0"/>
          <c:showVal val="0"/>
          <c:showCatName val="0"/>
          <c:showSerName val="0"/>
          <c:showPercent val="0"/>
          <c:showBubbleSize val="0"/>
          <c:showLeaderLines val="1"/>
        </c:dLbls>
        <c:firstSliceAng val="16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Gill Sans MT" panose="020B05020201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73524658941064"/>
          <c:y val="2.9230000096367802E-2"/>
          <c:w val="0.42386589639496292"/>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51"/>
            <c:invertIfNegative val="0"/>
            <c:bubble3D val="0"/>
            <c:extLst>
              <c:ext xmlns:c16="http://schemas.microsoft.com/office/drawing/2014/chart" uri="{C3380CC4-5D6E-409C-BE32-E72D297353CC}">
                <c16:uniqueId val="{00000000-D353-4B06-B64E-D1C5B53056F5}"/>
              </c:ext>
            </c:extLst>
          </c:dPt>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Inclusivity and Engagement</c:v>
                </c:pt>
                <c:pt idx="2">
                  <c:v>Parks and Recreation</c:v>
                </c:pt>
                <c:pt idx="3">
                  <c:v>Community Design</c:v>
                </c:pt>
                <c:pt idx="4">
                  <c:v>Education, Arts, and Culture</c:v>
                </c:pt>
                <c:pt idx="5">
                  <c:v>Natural Environment</c:v>
                </c:pt>
                <c:pt idx="6">
                  <c:v>Health and Wellness</c:v>
                </c:pt>
                <c:pt idx="7">
                  <c:v>Safety</c:v>
                </c:pt>
                <c:pt idx="8">
                  <c:v>Economy</c:v>
                </c:pt>
                <c:pt idx="9">
                  <c:v>Utilities</c:v>
                </c:pt>
              </c:strCache>
            </c:strRef>
          </c:cat>
          <c:val>
            <c:numRef>
              <c:f>Sheet1!$B$2:$B$11</c:f>
              <c:numCache>
                <c:formatCode>General</c:formatCode>
                <c:ptCount val="10"/>
              </c:numCache>
            </c:numRef>
          </c:val>
          <c:extLst>
            <c:ext xmlns:c16="http://schemas.microsoft.com/office/drawing/2014/chart" uri="{C3380CC4-5D6E-409C-BE32-E72D297353CC}">
              <c16:uniqueId val="{00000001-D353-4B06-B64E-D1C5B53056F5}"/>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Inclusivity and Engagement</c:v>
                </c:pt>
                <c:pt idx="2">
                  <c:v>Parks and Recreation</c:v>
                </c:pt>
                <c:pt idx="3">
                  <c:v>Community Design</c:v>
                </c:pt>
                <c:pt idx="4">
                  <c:v>Education, Arts, and Culture</c:v>
                </c:pt>
                <c:pt idx="5">
                  <c:v>Natural Environment</c:v>
                </c:pt>
                <c:pt idx="6">
                  <c:v>Health and Wellness</c:v>
                </c:pt>
                <c:pt idx="7">
                  <c:v>Safety</c:v>
                </c:pt>
                <c:pt idx="8">
                  <c:v>Economy</c:v>
                </c:pt>
                <c:pt idx="9">
                  <c:v>Utilities</c:v>
                </c:pt>
              </c:strCache>
            </c:strRef>
          </c:cat>
          <c:val>
            <c:numRef>
              <c:f>Sheet1!$C$2:$C$11</c:f>
              <c:numCache>
                <c:formatCode>0%</c:formatCode>
                <c:ptCount val="10"/>
                <c:pt idx="0">
                  <c:v>0.71</c:v>
                </c:pt>
                <c:pt idx="1">
                  <c:v>0.72</c:v>
                </c:pt>
                <c:pt idx="2">
                  <c:v>0.77</c:v>
                </c:pt>
                <c:pt idx="3">
                  <c:v>0.77</c:v>
                </c:pt>
                <c:pt idx="4">
                  <c:v>0.78</c:v>
                </c:pt>
                <c:pt idx="5">
                  <c:v>0.79</c:v>
                </c:pt>
                <c:pt idx="6">
                  <c:v>0.85</c:v>
                </c:pt>
                <c:pt idx="7">
                  <c:v>0.88</c:v>
                </c:pt>
                <c:pt idx="8">
                  <c:v>0.91</c:v>
                </c:pt>
                <c:pt idx="9">
                  <c:v>0.92</c:v>
                </c:pt>
              </c:numCache>
            </c:numRef>
          </c:val>
          <c:extLst>
            <c:ext xmlns:c16="http://schemas.microsoft.com/office/drawing/2014/chart" uri="{C3380CC4-5D6E-409C-BE32-E72D297353CC}">
              <c16:uniqueId val="{00000002-D353-4B06-B64E-D1C5B53056F5}"/>
            </c:ext>
          </c:extLst>
        </c:ser>
        <c:ser>
          <c:idx val="2"/>
          <c:order val="2"/>
          <c:tx>
            <c:strRef>
              <c:f>Sheet1!$D$1</c:f>
              <c:strCache>
                <c:ptCount val="1"/>
                <c:pt idx="0">
                  <c:v>Lower</c:v>
                </c:pt>
              </c:strCache>
            </c:strRef>
          </c:tx>
          <c:spPr>
            <a:solidFill>
              <a:srgbClr val="D3E2B8"/>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Mobility</c:v>
                </c:pt>
                <c:pt idx="1">
                  <c:v>Inclusivity and Engagement</c:v>
                </c:pt>
                <c:pt idx="2">
                  <c:v>Parks and Recreation</c:v>
                </c:pt>
                <c:pt idx="3">
                  <c:v>Community Design</c:v>
                </c:pt>
                <c:pt idx="4">
                  <c:v>Education, Arts, and Culture</c:v>
                </c:pt>
                <c:pt idx="5">
                  <c:v>Natural Environment</c:v>
                </c:pt>
                <c:pt idx="6">
                  <c:v>Health and Wellness</c:v>
                </c:pt>
                <c:pt idx="7">
                  <c:v>Safety</c:v>
                </c:pt>
                <c:pt idx="8">
                  <c:v>Economy</c:v>
                </c:pt>
                <c:pt idx="9">
                  <c:v>Utilities</c:v>
                </c:pt>
              </c:strCache>
            </c:strRef>
          </c:cat>
          <c:val>
            <c:numRef>
              <c:f>Sheet1!$D$2:$D$11</c:f>
              <c:numCache>
                <c:formatCode>General</c:formatCode>
                <c:ptCount val="10"/>
              </c:numCache>
            </c:numRef>
          </c:val>
          <c:extLst>
            <c:ext xmlns:c16="http://schemas.microsoft.com/office/drawing/2014/chart" uri="{C3380CC4-5D6E-409C-BE32-E72D297353CC}">
              <c16:uniqueId val="{00000003-D353-4B06-B64E-D1C5B53056F5}"/>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6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7.64834410769075E-3"/>
          <c:y val="0.34626221021202563"/>
          <c:w val="8.6817739099582569E-2"/>
          <c:h val="0.28772676108047579"/>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620135588778274"/>
          <c:y val="1.430482715634572E-2"/>
          <c:w val="0.32334478014036794"/>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51"/>
            <c:invertIfNegative val="0"/>
            <c:bubble3D val="0"/>
            <c:extLst>
              <c:ext xmlns:c16="http://schemas.microsoft.com/office/drawing/2014/chart" uri="{C3380CC4-5D6E-409C-BE32-E72D297353CC}">
                <c16:uniqueId val="{00000000-996D-4CFD-8C31-66CDA3B8B5F7}"/>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From violent crime</c:v>
                </c:pt>
                <c:pt idx="1">
                  <c:v>From property crime</c:v>
                </c:pt>
                <c:pt idx="2">
                  <c:v>From fire, flood, or natural disaster</c:v>
                </c:pt>
                <c:pt idx="3">
                  <c:v>In the downtown/commercial area during the day</c:v>
                </c:pt>
                <c:pt idx="4">
                  <c:v>In your neighborhood during the day</c:v>
                </c:pt>
              </c:strCache>
            </c:strRef>
          </c:cat>
          <c:val>
            <c:numRef>
              <c:f>Sheet1!$B$2:$B$6</c:f>
              <c:numCache>
                <c:formatCode>General</c:formatCode>
                <c:ptCount val="5"/>
              </c:numCache>
            </c:numRef>
          </c:val>
          <c:extLst>
            <c:ext xmlns:c16="http://schemas.microsoft.com/office/drawing/2014/chart" uri="{C3380CC4-5D6E-409C-BE32-E72D297353CC}">
              <c16:uniqueId val="{00000001-996D-4CFD-8C31-66CDA3B8B5F7}"/>
            </c:ext>
          </c:extLst>
        </c:ser>
        <c:ser>
          <c:idx val="1"/>
          <c:order val="1"/>
          <c:tx>
            <c:strRef>
              <c:f>Sheet1!$C$1</c:f>
              <c:strCache>
                <c:ptCount val="1"/>
                <c:pt idx="0">
                  <c:v>Similar</c:v>
                </c:pt>
              </c:strCache>
            </c:strRef>
          </c:tx>
          <c:spPr>
            <a:solidFill>
              <a:srgbClr val="8BAA54"/>
            </a:solidFill>
            <a:ln>
              <a:solidFill>
                <a:schemeClr val="accent1">
                  <a:lumMod val="25000"/>
                  <a:lumOff val="75000"/>
                </a:schemeClr>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From violent crime</c:v>
                </c:pt>
                <c:pt idx="1">
                  <c:v>From property crime</c:v>
                </c:pt>
                <c:pt idx="2">
                  <c:v>From fire, flood, or natural disaster</c:v>
                </c:pt>
                <c:pt idx="3">
                  <c:v>In the downtown/commercial area during the day</c:v>
                </c:pt>
                <c:pt idx="4">
                  <c:v>In your neighborhood during the day</c:v>
                </c:pt>
              </c:strCache>
            </c:strRef>
          </c:cat>
          <c:val>
            <c:numRef>
              <c:f>Sheet1!$C$2:$C$6</c:f>
              <c:numCache>
                <c:formatCode>0%</c:formatCode>
                <c:ptCount val="5"/>
                <c:pt idx="0">
                  <c:v>0.69</c:v>
                </c:pt>
                <c:pt idx="1">
                  <c:v>0.73</c:v>
                </c:pt>
                <c:pt idx="2">
                  <c:v>0.78</c:v>
                </c:pt>
                <c:pt idx="3">
                  <c:v>0.84</c:v>
                </c:pt>
                <c:pt idx="4">
                  <c:v>0.88</c:v>
                </c:pt>
              </c:numCache>
            </c:numRef>
          </c:val>
          <c:extLst>
            <c:ext xmlns:c16="http://schemas.microsoft.com/office/drawing/2014/chart" uri="{C3380CC4-5D6E-409C-BE32-E72D297353CC}">
              <c16:uniqueId val="{00000002-996D-4CFD-8C31-66CDA3B8B5F7}"/>
            </c:ext>
          </c:extLst>
        </c:ser>
        <c:ser>
          <c:idx val="2"/>
          <c:order val="2"/>
          <c:tx>
            <c:strRef>
              <c:f>Sheet1!$D$1</c:f>
              <c:strCache>
                <c:ptCount val="1"/>
                <c:pt idx="0">
                  <c:v>Lower</c:v>
                </c:pt>
              </c:strCache>
            </c:strRef>
          </c:tx>
          <c:spPr>
            <a:solidFill>
              <a:srgbClr val="C1D69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From violent crime</c:v>
                </c:pt>
                <c:pt idx="1">
                  <c:v>From property crime</c:v>
                </c:pt>
                <c:pt idx="2">
                  <c:v>From fire, flood, or natural disaster</c:v>
                </c:pt>
                <c:pt idx="3">
                  <c:v>In the downtown/commercial area during the day</c:v>
                </c:pt>
                <c:pt idx="4">
                  <c:v>In your neighborhood during the day</c:v>
                </c:pt>
              </c:strCache>
            </c:strRef>
          </c:cat>
          <c:val>
            <c:numRef>
              <c:f>Sheet1!$D$2:$D$6</c:f>
              <c:numCache>
                <c:formatCode>General</c:formatCode>
                <c:ptCount val="5"/>
              </c:numCache>
            </c:numRef>
          </c:val>
          <c:extLst>
            <c:ext xmlns:c16="http://schemas.microsoft.com/office/drawing/2014/chart" uri="{C3380CC4-5D6E-409C-BE32-E72D297353CC}">
              <c16:uniqueId val="{00000003-996D-4CFD-8C31-66CDA3B8B5F7}"/>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8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1.0590862849840879E-3"/>
          <c:y val="0.29850138663867454"/>
          <c:w val="0.10152714402412513"/>
          <c:h val="0.3504128420204991"/>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620135588778274"/>
          <c:y val="1.430482715634572E-2"/>
          <c:w val="0.32334478014036794"/>
          <c:h val="0.97034108164640365"/>
        </c:manualLayout>
      </c:layout>
      <c:barChart>
        <c:barDir val="bar"/>
        <c:grouping val="stacked"/>
        <c:varyColors val="0"/>
        <c:ser>
          <c:idx val="0"/>
          <c:order val="0"/>
          <c:tx>
            <c:strRef>
              <c:f>Sheet1!$B$1</c:f>
              <c:strCache>
                <c:ptCount val="1"/>
                <c:pt idx="0">
                  <c:v>Higher</c:v>
                </c:pt>
              </c:strCache>
            </c:strRef>
          </c:tx>
          <c:spPr>
            <a:solidFill>
              <a:srgbClr val="132D29"/>
            </a:solidFill>
            <a:ln>
              <a:noFill/>
            </a:ln>
            <a:effectLst/>
          </c:spPr>
          <c:invertIfNegative val="0"/>
          <c:dPt>
            <c:idx val="4"/>
            <c:invertIfNegative val="0"/>
            <c:bubble3D val="0"/>
            <c:spPr>
              <a:solidFill>
                <a:srgbClr val="446608"/>
              </a:solidFill>
              <a:ln>
                <a:noFill/>
              </a:ln>
              <a:effectLst/>
            </c:spPr>
            <c:extLst>
              <c:ext xmlns:c16="http://schemas.microsoft.com/office/drawing/2014/chart" uri="{C3380CC4-5D6E-409C-BE32-E72D297353CC}">
                <c16:uniqueId val="{00000001-BFB3-4DC9-915B-50D068AB651C}"/>
              </c:ext>
            </c:extLst>
          </c:dPt>
          <c:dPt>
            <c:idx val="51"/>
            <c:invertIfNegative val="0"/>
            <c:bubble3D val="0"/>
            <c:extLst>
              <c:ext xmlns:c16="http://schemas.microsoft.com/office/drawing/2014/chart" uri="{C3380CC4-5D6E-409C-BE32-E72D297353CC}">
                <c16:uniqueId val="{00000000-996D-4CFD-8C31-66CDA3B8B5F7}"/>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Employment opportunities</c:v>
                </c:pt>
                <c:pt idx="1">
                  <c:v>Shopping opportunities</c:v>
                </c:pt>
                <c:pt idx="2">
                  <c:v>Cost of living</c:v>
                </c:pt>
                <c:pt idx="3">
                  <c:v>Vibrancy of downtown/commercial area</c:v>
                </c:pt>
                <c:pt idx="4">
                  <c:v>Variety of business and service establishments</c:v>
                </c:pt>
                <c:pt idx="5">
                  <c:v>Overall quality of business and service establishments</c:v>
                </c:pt>
              </c:strCache>
            </c:strRef>
          </c:cat>
          <c:val>
            <c:numRef>
              <c:f>Sheet1!$B$2:$B$7</c:f>
              <c:numCache>
                <c:formatCode>General</c:formatCode>
                <c:ptCount val="6"/>
              </c:numCache>
            </c:numRef>
          </c:val>
          <c:extLst>
            <c:ext xmlns:c16="http://schemas.microsoft.com/office/drawing/2014/chart" uri="{C3380CC4-5D6E-409C-BE32-E72D297353CC}">
              <c16:uniqueId val="{00000001-996D-4CFD-8C31-66CDA3B8B5F7}"/>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Employment opportunities</c:v>
                </c:pt>
                <c:pt idx="1">
                  <c:v>Shopping opportunities</c:v>
                </c:pt>
                <c:pt idx="2">
                  <c:v>Cost of living</c:v>
                </c:pt>
                <c:pt idx="3">
                  <c:v>Vibrancy of downtown/commercial area</c:v>
                </c:pt>
                <c:pt idx="4">
                  <c:v>Variety of business and service establishments</c:v>
                </c:pt>
                <c:pt idx="5">
                  <c:v>Overall quality of business and service establishments</c:v>
                </c:pt>
              </c:strCache>
            </c:strRef>
          </c:cat>
          <c:val>
            <c:numRef>
              <c:f>Sheet1!$C$2:$C$7</c:f>
              <c:numCache>
                <c:formatCode>0%</c:formatCode>
                <c:ptCount val="6"/>
                <c:pt idx="0">
                  <c:v>0.3</c:v>
                </c:pt>
                <c:pt idx="1">
                  <c:v>0.36</c:v>
                </c:pt>
                <c:pt idx="2">
                  <c:v>0.41</c:v>
                </c:pt>
                <c:pt idx="3">
                  <c:v>0.42</c:v>
                </c:pt>
                <c:pt idx="4">
                  <c:v>0.5</c:v>
                </c:pt>
                <c:pt idx="5">
                  <c:v>0.62</c:v>
                </c:pt>
              </c:numCache>
            </c:numRef>
          </c:val>
          <c:extLst>
            <c:ext xmlns:c16="http://schemas.microsoft.com/office/drawing/2014/chart" uri="{C3380CC4-5D6E-409C-BE32-E72D297353CC}">
              <c16:uniqueId val="{00000002-996D-4CFD-8C31-66CDA3B8B5F7}"/>
            </c:ext>
          </c:extLst>
        </c:ser>
        <c:ser>
          <c:idx val="2"/>
          <c:order val="2"/>
          <c:tx>
            <c:strRef>
              <c:f>Sheet1!$D$1</c:f>
              <c:strCache>
                <c:ptCount val="1"/>
                <c:pt idx="0">
                  <c:v>Lower</c:v>
                </c:pt>
              </c:strCache>
            </c:strRef>
          </c:tx>
          <c:spPr>
            <a:solidFill>
              <a:srgbClr val="C1D69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Employment opportunities</c:v>
                </c:pt>
                <c:pt idx="1">
                  <c:v>Shopping opportunities</c:v>
                </c:pt>
                <c:pt idx="2">
                  <c:v>Cost of living</c:v>
                </c:pt>
                <c:pt idx="3">
                  <c:v>Vibrancy of downtown/commercial area</c:v>
                </c:pt>
                <c:pt idx="4">
                  <c:v>Variety of business and service establishments</c:v>
                </c:pt>
                <c:pt idx="5">
                  <c:v>Overall quality of business and service establishments</c:v>
                </c:pt>
              </c:strCache>
            </c:strRef>
          </c:cat>
          <c:val>
            <c:numRef>
              <c:f>Sheet1!$D$2:$D$7</c:f>
              <c:numCache>
                <c:formatCode>General</c:formatCode>
                <c:ptCount val="6"/>
              </c:numCache>
            </c:numRef>
          </c:val>
          <c:extLst>
            <c:ext xmlns:c16="http://schemas.microsoft.com/office/drawing/2014/chart" uri="{C3380CC4-5D6E-409C-BE32-E72D297353CC}">
              <c16:uniqueId val="{00000003-996D-4CFD-8C31-66CDA3B8B5F7}"/>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8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0%"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1.0590862849840879E-3"/>
          <c:y val="0.29850138663867454"/>
          <c:w val="0.10152714402412513"/>
          <c:h val="0.3504128420204991"/>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620135588778274"/>
          <c:y val="1.430482715634572E-2"/>
          <c:w val="0.32334478014036794"/>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51"/>
            <c:invertIfNegative val="0"/>
            <c:bubble3D val="0"/>
            <c:extLst>
              <c:ext xmlns:c16="http://schemas.microsoft.com/office/drawing/2014/chart" uri="{C3380CC4-5D6E-409C-BE32-E72D297353CC}">
                <c16:uniqueId val="{00000000-996D-4CFD-8C31-66CDA3B8B5F7}"/>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Preservation of natural areas</c:v>
                </c:pt>
                <c:pt idx="1">
                  <c:v>Milford open space</c:v>
                </c:pt>
                <c:pt idx="2">
                  <c:v>Water Resources</c:v>
                </c:pt>
                <c:pt idx="3">
                  <c:v>Recycling</c:v>
                </c:pt>
                <c:pt idx="4">
                  <c:v>Yard waste pick-up</c:v>
                </c:pt>
                <c:pt idx="5">
                  <c:v>Air quality</c:v>
                </c:pt>
                <c:pt idx="6">
                  <c:v>Cleanliness</c:v>
                </c:pt>
              </c:strCache>
            </c:strRef>
          </c:cat>
          <c:val>
            <c:numRef>
              <c:f>Sheet1!$B$2:$B$8</c:f>
              <c:numCache>
                <c:formatCode>General</c:formatCode>
                <c:ptCount val="7"/>
              </c:numCache>
            </c:numRef>
          </c:val>
          <c:extLst>
            <c:ext xmlns:c16="http://schemas.microsoft.com/office/drawing/2014/chart" uri="{C3380CC4-5D6E-409C-BE32-E72D297353CC}">
              <c16:uniqueId val="{00000001-996D-4CFD-8C31-66CDA3B8B5F7}"/>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Preservation of natural areas</c:v>
                </c:pt>
                <c:pt idx="1">
                  <c:v>Milford open space</c:v>
                </c:pt>
                <c:pt idx="2">
                  <c:v>Water Resources</c:v>
                </c:pt>
                <c:pt idx="3">
                  <c:v>Recycling</c:v>
                </c:pt>
                <c:pt idx="4">
                  <c:v>Yard waste pick-up</c:v>
                </c:pt>
                <c:pt idx="5">
                  <c:v>Air quality</c:v>
                </c:pt>
                <c:pt idx="6">
                  <c:v>Cleanliness</c:v>
                </c:pt>
              </c:strCache>
            </c:strRef>
          </c:cat>
          <c:val>
            <c:numRef>
              <c:f>Sheet1!$C$2:$C$8</c:f>
              <c:numCache>
                <c:formatCode>General</c:formatCode>
                <c:ptCount val="7"/>
                <c:pt idx="2" formatCode="0%">
                  <c:v>0.51</c:v>
                </c:pt>
                <c:pt idx="3" formatCode="0%">
                  <c:v>0.63</c:v>
                </c:pt>
                <c:pt idx="4" formatCode="0%">
                  <c:v>0.64</c:v>
                </c:pt>
                <c:pt idx="5" formatCode="0%">
                  <c:v>0.66</c:v>
                </c:pt>
                <c:pt idx="6" formatCode="0%">
                  <c:v>0.67</c:v>
                </c:pt>
              </c:numCache>
            </c:numRef>
          </c:val>
          <c:extLst>
            <c:ext xmlns:c16="http://schemas.microsoft.com/office/drawing/2014/chart" uri="{C3380CC4-5D6E-409C-BE32-E72D297353CC}">
              <c16:uniqueId val="{00000002-996D-4CFD-8C31-66CDA3B8B5F7}"/>
            </c:ext>
          </c:extLst>
        </c:ser>
        <c:ser>
          <c:idx val="2"/>
          <c:order val="2"/>
          <c:tx>
            <c:strRef>
              <c:f>Sheet1!$D$1</c:f>
              <c:strCache>
                <c:ptCount val="1"/>
                <c:pt idx="0">
                  <c:v>Lower</c:v>
                </c:pt>
              </c:strCache>
            </c:strRef>
          </c:tx>
          <c:spPr>
            <a:solidFill>
              <a:srgbClr val="C1D69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Preservation of natural areas</c:v>
                </c:pt>
                <c:pt idx="1">
                  <c:v>Milford open space</c:v>
                </c:pt>
                <c:pt idx="2">
                  <c:v>Water Resources</c:v>
                </c:pt>
                <c:pt idx="3">
                  <c:v>Recycling</c:v>
                </c:pt>
                <c:pt idx="4">
                  <c:v>Yard waste pick-up</c:v>
                </c:pt>
                <c:pt idx="5">
                  <c:v>Air quality</c:v>
                </c:pt>
                <c:pt idx="6">
                  <c:v>Cleanliness</c:v>
                </c:pt>
              </c:strCache>
            </c:strRef>
          </c:cat>
          <c:val>
            <c:numRef>
              <c:f>Sheet1!$D$2:$D$8</c:f>
              <c:numCache>
                <c:formatCode>0%</c:formatCode>
                <c:ptCount val="7"/>
                <c:pt idx="0">
                  <c:v>0.43</c:v>
                </c:pt>
                <c:pt idx="1">
                  <c:v>0.42</c:v>
                </c:pt>
              </c:numCache>
            </c:numRef>
          </c:val>
          <c:extLst>
            <c:ext xmlns:c16="http://schemas.microsoft.com/office/drawing/2014/chart" uri="{C3380CC4-5D6E-409C-BE32-E72D297353CC}">
              <c16:uniqueId val="{00000003-996D-4CFD-8C31-66CDA3B8B5F7}"/>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8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0.10977851278692898"/>
          <c:y val="0.3164116954786812"/>
          <c:w val="0.10152714402412513"/>
          <c:h val="0.3504128420204991"/>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665518421373361"/>
          <c:y val="0"/>
          <c:w val="0.32334478014036794"/>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51"/>
            <c:invertIfNegative val="0"/>
            <c:bubble3D val="0"/>
            <c:extLst>
              <c:ext xmlns:c16="http://schemas.microsoft.com/office/drawing/2014/chart" uri="{C3380CC4-5D6E-409C-BE32-E72D297353CC}">
                <c16:uniqueId val="{00000000-996D-4CFD-8C31-66CDA3B8B5F7}"/>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Recreational opportunities</c:v>
                </c:pt>
                <c:pt idx="1">
                  <c:v>Fitness opportunities</c:v>
                </c:pt>
                <c:pt idx="2">
                  <c:v>Recreation programs or classes</c:v>
                </c:pt>
                <c:pt idx="3">
                  <c:v>Recreation centers or facilities</c:v>
                </c:pt>
                <c:pt idx="4">
                  <c:v>Availability of paths and walking trails</c:v>
                </c:pt>
                <c:pt idx="5">
                  <c:v>City Parks</c:v>
                </c:pt>
              </c:strCache>
            </c:strRef>
          </c:cat>
          <c:val>
            <c:numRef>
              <c:f>Sheet1!$B$2:$B$7</c:f>
              <c:numCache>
                <c:formatCode>General</c:formatCode>
                <c:ptCount val="6"/>
              </c:numCache>
            </c:numRef>
          </c:val>
          <c:extLst>
            <c:ext xmlns:c16="http://schemas.microsoft.com/office/drawing/2014/chart" uri="{C3380CC4-5D6E-409C-BE32-E72D297353CC}">
              <c16:uniqueId val="{00000001-996D-4CFD-8C31-66CDA3B8B5F7}"/>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Recreational opportunities</c:v>
                </c:pt>
                <c:pt idx="1">
                  <c:v>Fitness opportunities</c:v>
                </c:pt>
                <c:pt idx="2">
                  <c:v>Recreation programs or classes</c:v>
                </c:pt>
                <c:pt idx="3">
                  <c:v>Recreation centers or facilities</c:v>
                </c:pt>
                <c:pt idx="4">
                  <c:v>Availability of paths and walking trails</c:v>
                </c:pt>
                <c:pt idx="5">
                  <c:v>City Parks</c:v>
                </c:pt>
              </c:strCache>
            </c:strRef>
          </c:cat>
          <c:val>
            <c:numRef>
              <c:f>Sheet1!$C$2:$C$7</c:f>
              <c:numCache>
                <c:formatCode>General</c:formatCode>
                <c:ptCount val="6"/>
              </c:numCache>
            </c:numRef>
          </c:val>
          <c:extLst>
            <c:ext xmlns:c16="http://schemas.microsoft.com/office/drawing/2014/chart" uri="{C3380CC4-5D6E-409C-BE32-E72D297353CC}">
              <c16:uniqueId val="{00000002-996D-4CFD-8C31-66CDA3B8B5F7}"/>
            </c:ext>
          </c:extLst>
        </c:ser>
        <c:ser>
          <c:idx val="2"/>
          <c:order val="2"/>
          <c:tx>
            <c:strRef>
              <c:f>Sheet1!$D$1</c:f>
              <c:strCache>
                <c:ptCount val="1"/>
                <c:pt idx="0">
                  <c:v>Lower</c:v>
                </c:pt>
              </c:strCache>
            </c:strRef>
          </c:tx>
          <c:spPr>
            <a:solidFill>
              <a:srgbClr val="C1D69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Recreational opportunities</c:v>
                </c:pt>
                <c:pt idx="1">
                  <c:v>Fitness opportunities</c:v>
                </c:pt>
                <c:pt idx="2">
                  <c:v>Recreation programs or classes</c:v>
                </c:pt>
                <c:pt idx="3">
                  <c:v>Recreation centers or facilities</c:v>
                </c:pt>
                <c:pt idx="4">
                  <c:v>Availability of paths and walking trails</c:v>
                </c:pt>
                <c:pt idx="5">
                  <c:v>City Parks</c:v>
                </c:pt>
              </c:strCache>
            </c:strRef>
          </c:cat>
          <c:val>
            <c:numRef>
              <c:f>Sheet1!$D$2:$D$7</c:f>
              <c:numCache>
                <c:formatCode>0%</c:formatCode>
                <c:ptCount val="6"/>
                <c:pt idx="0">
                  <c:v>0.38</c:v>
                </c:pt>
                <c:pt idx="1">
                  <c:v>0.4</c:v>
                </c:pt>
                <c:pt idx="2">
                  <c:v>0.42</c:v>
                </c:pt>
                <c:pt idx="3">
                  <c:v>0.44</c:v>
                </c:pt>
                <c:pt idx="4">
                  <c:v>0.45</c:v>
                </c:pt>
                <c:pt idx="5">
                  <c:v>0.52</c:v>
                </c:pt>
              </c:numCache>
            </c:numRef>
          </c:val>
          <c:extLst>
            <c:ext xmlns:c16="http://schemas.microsoft.com/office/drawing/2014/chart" uri="{C3380CC4-5D6E-409C-BE32-E72D297353CC}">
              <c16:uniqueId val="{00000003-996D-4CFD-8C31-66CDA3B8B5F7}"/>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8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3.1099943297363083E-2"/>
          <c:y val="0.30447148958534342"/>
          <c:w val="0.10152714402412513"/>
          <c:h val="0.3504128420204991"/>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44381535859442"/>
          <c:y val="0.17581288122330088"/>
          <c:w val="0.55543675467452491"/>
          <c:h val="0.73903763840350034"/>
        </c:manualLayout>
      </c:layout>
      <c:barChart>
        <c:barDir val="bar"/>
        <c:grouping val="percentStacked"/>
        <c:varyColors val="0"/>
        <c:ser>
          <c:idx val="0"/>
          <c:order val="0"/>
          <c:tx>
            <c:strRef>
              <c:f>Sheet1!$B$1</c:f>
              <c:strCache>
                <c:ptCount val="1"/>
                <c:pt idx="0">
                  <c:v>Essential or Very important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9FB-4AB2-8B12-D25C1F2329A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9FB-4AB2-8B12-D25C1F2329A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9FB-4AB2-8B12-D25C1F2329A0}"/>
              </c:ext>
            </c:extLst>
          </c:dPt>
          <c:dPt>
            <c:idx val="3"/>
            <c:invertIfNegative val="0"/>
            <c:bubble3D val="0"/>
            <c:spPr>
              <a:solidFill>
                <a:srgbClr val="C29855"/>
              </a:solidFill>
              <a:ln w="19050">
                <a:solidFill>
                  <a:srgbClr val="C29855"/>
                </a:solidFill>
              </a:ln>
              <a:effectLst/>
            </c:spPr>
            <c:extLst>
              <c:ext xmlns:c16="http://schemas.microsoft.com/office/drawing/2014/chart" uri="{C3380CC4-5D6E-409C-BE32-E72D297353CC}">
                <c16:uniqueId val="{00000007-F9FB-4AB2-8B12-D25C1F2329A0}"/>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Skate park</c:v>
                </c:pt>
                <c:pt idx="1">
                  <c:v>Amphitheater</c:v>
                </c:pt>
                <c:pt idx="2">
                  <c:v>Swimming pool/splash pad</c:v>
                </c:pt>
                <c:pt idx="3">
                  <c:v>Turf/softcourt sports</c:v>
                </c:pt>
                <c:pt idx="4">
                  <c:v>Hardcourt sports</c:v>
                </c:pt>
                <c:pt idx="5">
                  <c:v>Indoor recreation center</c:v>
                </c:pt>
                <c:pt idx="6">
                  <c:v>Bike trails and pedestrian paths</c:v>
                </c:pt>
                <c:pt idx="7">
                  <c:v>Parks and playgrounds</c:v>
                </c:pt>
              </c:strCache>
            </c:strRef>
          </c:cat>
          <c:val>
            <c:numRef>
              <c:f>Sheet1!$B$2:$B$9</c:f>
              <c:numCache>
                <c:formatCode>0%</c:formatCode>
                <c:ptCount val="8"/>
                <c:pt idx="0">
                  <c:v>0.32</c:v>
                </c:pt>
                <c:pt idx="1">
                  <c:v>0.38</c:v>
                </c:pt>
                <c:pt idx="2">
                  <c:v>0.45</c:v>
                </c:pt>
                <c:pt idx="3">
                  <c:v>0.46</c:v>
                </c:pt>
                <c:pt idx="4">
                  <c:v>0.46</c:v>
                </c:pt>
                <c:pt idx="5">
                  <c:v>0.65</c:v>
                </c:pt>
                <c:pt idx="6">
                  <c:v>0.65</c:v>
                </c:pt>
                <c:pt idx="7">
                  <c:v>0.68</c:v>
                </c:pt>
              </c:numCache>
            </c:numRef>
          </c:val>
          <c:extLst>
            <c:ext xmlns:c16="http://schemas.microsoft.com/office/drawing/2014/chart" uri="{C3380CC4-5D6E-409C-BE32-E72D297353CC}">
              <c16:uniqueId val="{00000008-F9FB-4AB2-8B12-D25C1F2329A0}"/>
            </c:ext>
          </c:extLst>
        </c:ser>
        <c:ser>
          <c:idx val="1"/>
          <c:order val="1"/>
          <c:tx>
            <c:strRef>
              <c:f>Sheet1!$C$1</c:f>
              <c:strCache>
                <c:ptCount val="1"/>
                <c:pt idx="0">
                  <c:v>Somewhat important</c:v>
                </c:pt>
              </c:strCache>
            </c:strRef>
          </c:tx>
          <c:spPr>
            <a:solidFill>
              <a:srgbClr val="543147"/>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Skate park</c:v>
                </c:pt>
                <c:pt idx="1">
                  <c:v>Amphitheater</c:v>
                </c:pt>
                <c:pt idx="2">
                  <c:v>Swimming pool/splash pad</c:v>
                </c:pt>
                <c:pt idx="3">
                  <c:v>Turf/softcourt sports</c:v>
                </c:pt>
                <c:pt idx="4">
                  <c:v>Hardcourt sports</c:v>
                </c:pt>
                <c:pt idx="5">
                  <c:v>Indoor recreation center</c:v>
                </c:pt>
                <c:pt idx="6">
                  <c:v>Bike trails and pedestrian paths</c:v>
                </c:pt>
                <c:pt idx="7">
                  <c:v>Parks and playgrounds</c:v>
                </c:pt>
              </c:strCache>
            </c:strRef>
          </c:cat>
          <c:val>
            <c:numRef>
              <c:f>Sheet1!$C$2:$C$9</c:f>
              <c:numCache>
                <c:formatCode>0%</c:formatCode>
                <c:ptCount val="8"/>
                <c:pt idx="0">
                  <c:v>0.42</c:v>
                </c:pt>
                <c:pt idx="1">
                  <c:v>0.4</c:v>
                </c:pt>
                <c:pt idx="2">
                  <c:v>0.35</c:v>
                </c:pt>
                <c:pt idx="3">
                  <c:v>0.41</c:v>
                </c:pt>
                <c:pt idx="4">
                  <c:v>0.41</c:v>
                </c:pt>
                <c:pt idx="5">
                  <c:v>0.24</c:v>
                </c:pt>
                <c:pt idx="6">
                  <c:v>0.26</c:v>
                </c:pt>
                <c:pt idx="7">
                  <c:v>0.27</c:v>
                </c:pt>
              </c:numCache>
            </c:numRef>
          </c:val>
          <c:extLst>
            <c:ext xmlns:c16="http://schemas.microsoft.com/office/drawing/2014/chart" uri="{C3380CC4-5D6E-409C-BE32-E72D297353CC}">
              <c16:uniqueId val="{00000008-41DF-49D6-8A52-3A151AF0830E}"/>
            </c:ext>
          </c:extLst>
        </c:ser>
        <c:dLbls>
          <c:dLblPos val="ctr"/>
          <c:showLegendKey val="0"/>
          <c:showVal val="1"/>
          <c:showCatName val="0"/>
          <c:showSerName val="0"/>
          <c:showPercent val="0"/>
          <c:showBubbleSize val="0"/>
        </c:dLbls>
        <c:gapWidth val="57"/>
        <c:overlap val="100"/>
        <c:axId val="235483824"/>
        <c:axId val="235489728"/>
      </c:barChart>
      <c:catAx>
        <c:axId val="2354838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132D29"/>
                </a:solidFill>
                <a:latin typeface="+mj-lt"/>
                <a:ea typeface="+mn-ea"/>
                <a:cs typeface="+mn-cs"/>
              </a:defRPr>
            </a:pPr>
            <a:endParaRPr lang="en-US"/>
          </a:p>
        </c:txPr>
        <c:crossAx val="235489728"/>
        <c:crosses val="autoZero"/>
        <c:auto val="1"/>
        <c:lblAlgn val="ctr"/>
        <c:lblOffset val="100"/>
        <c:noMultiLvlLbl val="0"/>
      </c:catAx>
      <c:valAx>
        <c:axId val="2354897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35483824"/>
        <c:crosses val="autoZero"/>
        <c:crossBetween val="between"/>
      </c:valAx>
      <c:spPr>
        <a:noFill/>
        <a:ln>
          <a:noFill/>
        </a:ln>
        <a:effectLst/>
      </c:spPr>
    </c:plotArea>
    <c:legend>
      <c:legendPos val="r"/>
      <c:layout>
        <c:manualLayout>
          <c:xMode val="edge"/>
          <c:yMode val="edge"/>
          <c:x val="3.2571316059117903E-3"/>
          <c:y val="1.097031919081186E-2"/>
          <c:w val="0.23750892255679112"/>
          <c:h val="0.125156085369573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j-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3562752859714E-2"/>
          <c:y val="7.2760946149220351E-2"/>
          <c:w val="0.89830865454079845"/>
          <c:h val="0.62210247733003654"/>
        </c:manualLayout>
      </c:layout>
      <c:barChart>
        <c:barDir val="col"/>
        <c:grouping val="clustered"/>
        <c:varyColors val="0"/>
        <c:ser>
          <c:idx val="0"/>
          <c:order val="0"/>
          <c:tx>
            <c:strRef>
              <c:f>Sheet1!$B$1</c:f>
              <c:strCache>
                <c:ptCount val="1"/>
                <c:pt idx="0">
                  <c:v>Series 1</c:v>
                </c:pt>
              </c:strCache>
            </c:strRef>
          </c:tx>
          <c:spPr>
            <a:solidFill>
              <a:srgbClr val="132D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32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supportive</c:v>
                </c:pt>
                <c:pt idx="1">
                  <c:v>Somewaht supportive</c:v>
                </c:pt>
                <c:pt idx="2">
                  <c:v>Somewhat opposed</c:v>
                </c:pt>
                <c:pt idx="3">
                  <c:v>Very opposed</c:v>
                </c:pt>
              </c:strCache>
            </c:strRef>
          </c:cat>
          <c:val>
            <c:numRef>
              <c:f>Sheet1!$B$2:$B$5</c:f>
              <c:numCache>
                <c:formatCode>0%</c:formatCode>
                <c:ptCount val="4"/>
                <c:pt idx="0">
                  <c:v>0.49</c:v>
                </c:pt>
                <c:pt idx="1">
                  <c:v>0.33</c:v>
                </c:pt>
                <c:pt idx="2">
                  <c:v>0.11</c:v>
                </c:pt>
                <c:pt idx="3">
                  <c:v>7.0000000000000007E-2</c:v>
                </c:pt>
              </c:numCache>
            </c:numRef>
          </c:val>
          <c:extLst>
            <c:ext xmlns:c16="http://schemas.microsoft.com/office/drawing/2014/chart" uri="{C3380CC4-5D6E-409C-BE32-E72D297353CC}">
              <c16:uniqueId val="{00000000-C344-4DAB-B93D-24993E1FEB2F}"/>
            </c:ext>
          </c:extLst>
        </c:ser>
        <c:dLbls>
          <c:showLegendKey val="0"/>
          <c:showVal val="0"/>
          <c:showCatName val="0"/>
          <c:showSerName val="0"/>
          <c:showPercent val="0"/>
          <c:showBubbleSize val="0"/>
        </c:dLbls>
        <c:gapWidth val="30"/>
        <c:axId val="929112480"/>
        <c:axId val="929116288"/>
      </c:barChart>
      <c:catAx>
        <c:axId val="9291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32D29"/>
                </a:solidFill>
                <a:latin typeface="+mn-lt"/>
                <a:ea typeface="+mn-ea"/>
                <a:cs typeface="+mn-cs"/>
              </a:defRPr>
            </a:pPr>
            <a:endParaRPr lang="en-US"/>
          </a:p>
        </c:txPr>
        <c:crossAx val="929116288"/>
        <c:crosses val="autoZero"/>
        <c:auto val="0"/>
        <c:lblAlgn val="ctr"/>
        <c:lblOffset val="100"/>
        <c:noMultiLvlLbl val="0"/>
      </c:catAx>
      <c:valAx>
        <c:axId val="929116288"/>
        <c:scaling>
          <c:orientation val="minMax"/>
          <c:max val="1"/>
        </c:scaling>
        <c:delete val="1"/>
        <c:axPos val="l"/>
        <c:numFmt formatCode="0%" sourceLinked="1"/>
        <c:majorTickMark val="none"/>
        <c:minorTickMark val="none"/>
        <c:tickLblPos val="nextTo"/>
        <c:crossAx val="92911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620135588778274"/>
          <c:y val="1.430482715634572E-2"/>
          <c:w val="0.32334478014036794"/>
          <c:h val="0.97034108164640365"/>
        </c:manualLayout>
      </c:layout>
      <c:barChart>
        <c:barDir val="bar"/>
        <c:grouping val="stacked"/>
        <c:varyColors val="0"/>
        <c:ser>
          <c:idx val="0"/>
          <c:order val="0"/>
          <c:tx>
            <c:strRef>
              <c:f>Sheet1!$B$1</c:f>
              <c:strCache>
                <c:ptCount val="1"/>
                <c:pt idx="0">
                  <c:v>Higher</c:v>
                </c:pt>
              </c:strCache>
            </c:strRef>
          </c:tx>
          <c:spPr>
            <a:solidFill>
              <a:srgbClr val="446608"/>
            </a:solidFill>
            <a:ln>
              <a:noFill/>
            </a:ln>
            <a:effectLst/>
          </c:spPr>
          <c:invertIfNegative val="0"/>
          <c:dPt>
            <c:idx val="51"/>
            <c:invertIfNegative val="0"/>
            <c:bubble3D val="0"/>
            <c:extLst>
              <c:ext xmlns:c16="http://schemas.microsoft.com/office/drawing/2014/chart" uri="{C3380CC4-5D6E-409C-BE32-E72D297353CC}">
                <c16:uniqueId val="{00000000-996D-4CFD-8C31-66CDA3B8B5F7}"/>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Ease of travel by public transportation</c:v>
                </c:pt>
                <c:pt idx="1">
                  <c:v>Ease of travel by bicycle</c:v>
                </c:pt>
                <c:pt idx="2">
                  <c:v>Traffic flow on major streets</c:v>
                </c:pt>
                <c:pt idx="3">
                  <c:v>Ease of walking</c:v>
                </c:pt>
                <c:pt idx="4">
                  <c:v>Ease of public parking</c:v>
                </c:pt>
                <c:pt idx="5">
                  <c:v>Ease of travel by car</c:v>
                </c:pt>
              </c:strCache>
            </c:strRef>
          </c:cat>
          <c:val>
            <c:numRef>
              <c:f>Sheet1!$B$2:$B$7</c:f>
              <c:numCache>
                <c:formatCode>General</c:formatCode>
                <c:ptCount val="6"/>
              </c:numCache>
            </c:numRef>
          </c:val>
          <c:extLst>
            <c:ext xmlns:c16="http://schemas.microsoft.com/office/drawing/2014/chart" uri="{C3380CC4-5D6E-409C-BE32-E72D297353CC}">
              <c16:uniqueId val="{00000001-996D-4CFD-8C31-66CDA3B8B5F7}"/>
            </c:ext>
          </c:extLst>
        </c:ser>
        <c:ser>
          <c:idx val="1"/>
          <c:order val="1"/>
          <c:tx>
            <c:strRef>
              <c:f>Sheet1!$C$1</c:f>
              <c:strCache>
                <c:ptCount val="1"/>
                <c:pt idx="0">
                  <c:v>Similar</c:v>
                </c:pt>
              </c:strCache>
            </c:strRef>
          </c:tx>
          <c:spPr>
            <a:solidFill>
              <a:srgbClr val="8BAA5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Ease of travel by public transportation</c:v>
                </c:pt>
                <c:pt idx="1">
                  <c:v>Ease of travel by bicycle</c:v>
                </c:pt>
                <c:pt idx="2">
                  <c:v>Traffic flow on major streets</c:v>
                </c:pt>
                <c:pt idx="3">
                  <c:v>Ease of walking</c:v>
                </c:pt>
                <c:pt idx="4">
                  <c:v>Ease of public parking</c:v>
                </c:pt>
                <c:pt idx="5">
                  <c:v>Ease of travel by car</c:v>
                </c:pt>
              </c:strCache>
            </c:strRef>
          </c:cat>
          <c:val>
            <c:numRef>
              <c:f>Sheet1!$C$2:$C$7</c:f>
              <c:numCache>
                <c:formatCode>General</c:formatCode>
                <c:ptCount val="6"/>
                <c:pt idx="0" formatCode="0%">
                  <c:v>0.3</c:v>
                </c:pt>
                <c:pt idx="2" formatCode="0%">
                  <c:v>0.51</c:v>
                </c:pt>
                <c:pt idx="3" formatCode="0%">
                  <c:v>0.52</c:v>
                </c:pt>
                <c:pt idx="4" formatCode="0%">
                  <c:v>0.56999999999999995</c:v>
                </c:pt>
                <c:pt idx="5" formatCode="0%">
                  <c:v>0.72</c:v>
                </c:pt>
              </c:numCache>
            </c:numRef>
          </c:val>
          <c:extLst>
            <c:ext xmlns:c16="http://schemas.microsoft.com/office/drawing/2014/chart" uri="{C3380CC4-5D6E-409C-BE32-E72D297353CC}">
              <c16:uniqueId val="{00000002-996D-4CFD-8C31-66CDA3B8B5F7}"/>
            </c:ext>
          </c:extLst>
        </c:ser>
        <c:ser>
          <c:idx val="2"/>
          <c:order val="2"/>
          <c:tx>
            <c:strRef>
              <c:f>Sheet1!$D$1</c:f>
              <c:strCache>
                <c:ptCount val="1"/>
                <c:pt idx="0">
                  <c:v>Lower</c:v>
                </c:pt>
              </c:strCache>
            </c:strRef>
          </c:tx>
          <c:spPr>
            <a:solidFill>
              <a:srgbClr val="C1D69A"/>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rgbClr val="132D29"/>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Ease of travel by public transportation</c:v>
                </c:pt>
                <c:pt idx="1">
                  <c:v>Ease of travel by bicycle</c:v>
                </c:pt>
                <c:pt idx="2">
                  <c:v>Traffic flow on major streets</c:v>
                </c:pt>
                <c:pt idx="3">
                  <c:v>Ease of walking</c:v>
                </c:pt>
                <c:pt idx="4">
                  <c:v>Ease of public parking</c:v>
                </c:pt>
                <c:pt idx="5">
                  <c:v>Ease of travel by car</c:v>
                </c:pt>
              </c:strCache>
            </c:strRef>
          </c:cat>
          <c:val>
            <c:numRef>
              <c:f>Sheet1!$D$2:$D$7</c:f>
              <c:numCache>
                <c:formatCode>0%</c:formatCode>
                <c:ptCount val="6"/>
                <c:pt idx="1">
                  <c:v>0.39</c:v>
                </c:pt>
              </c:numCache>
            </c:numRef>
          </c:val>
          <c:extLst>
            <c:ext xmlns:c16="http://schemas.microsoft.com/office/drawing/2014/chart" uri="{C3380CC4-5D6E-409C-BE32-E72D297353CC}">
              <c16:uniqueId val="{00000003-996D-4CFD-8C31-66CDA3B8B5F7}"/>
            </c:ext>
          </c:extLst>
        </c:ser>
        <c:dLbls>
          <c:showLegendKey val="0"/>
          <c:showVal val="1"/>
          <c:showCatName val="0"/>
          <c:showSerName val="0"/>
          <c:showPercent val="0"/>
          <c:showBubbleSize val="0"/>
        </c:dLbls>
        <c:gapWidth val="15"/>
        <c:overlap val="100"/>
        <c:axId val="288847672"/>
        <c:axId val="288849240"/>
      </c:barChart>
      <c:catAx>
        <c:axId val="28884767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r">
              <a:defRPr sz="1800" b="0" i="0" u="none" strike="noStrike" kern="1200" baseline="0">
                <a:solidFill>
                  <a:srgbClr val="1B3B35"/>
                </a:solidFill>
                <a:latin typeface="+mj-lt"/>
                <a:ea typeface="+mn-ea"/>
                <a:cs typeface="+mn-cs"/>
              </a:defRPr>
            </a:pPr>
            <a:endParaRPr lang="en-US"/>
          </a:p>
        </c:txPr>
        <c:crossAx val="288849240"/>
        <c:crosses val="autoZero"/>
        <c:auto val="1"/>
        <c:lblAlgn val="ctr"/>
        <c:lblOffset val="100"/>
        <c:noMultiLvlLbl val="0"/>
      </c:catAx>
      <c:valAx>
        <c:axId val="288849240"/>
        <c:scaling>
          <c:orientation val="minMax"/>
          <c:max val="1"/>
          <c:min val="0"/>
        </c:scaling>
        <c:delete val="1"/>
        <c:axPos val="b"/>
        <c:numFmt formatCode="General" sourceLinked="1"/>
        <c:majorTickMark val="none"/>
        <c:minorTickMark val="none"/>
        <c:tickLblPos val="none"/>
        <c:crossAx val="288847672"/>
        <c:crosses val="autoZero"/>
        <c:crossBetween val="between"/>
        <c:majorUnit val="0.2"/>
        <c:minorUnit val="0.1"/>
      </c:valAx>
      <c:spPr>
        <a:noFill/>
        <a:ln>
          <a:noFill/>
        </a:ln>
        <a:effectLst/>
      </c:spPr>
    </c:plotArea>
    <c:legend>
      <c:legendPos val="t"/>
      <c:layout>
        <c:manualLayout>
          <c:xMode val="edge"/>
          <c:yMode val="edge"/>
          <c:x val="0.10977851278692898"/>
          <c:y val="0.3164116954786812"/>
          <c:w val="0.10152714402412513"/>
          <c:h val="0.3504128420204991"/>
        </c:manualLayout>
      </c:layout>
      <c:overlay val="0"/>
      <c:spPr>
        <a:noFill/>
        <a:ln>
          <a:noFill/>
        </a:ln>
        <a:effectLst/>
      </c:spPr>
      <c:txPr>
        <a:bodyPr rot="0" spcFirstLastPara="1" vertOverflow="ellipsis" vert="horz" wrap="square" anchor="t" anchorCtr="1"/>
        <a:lstStyle/>
        <a:p>
          <a:pPr algn="just">
            <a:defRPr sz="1600" b="0" i="0" u="none" strike="noStrike" kern="1200" baseline="0">
              <a:solidFill>
                <a:srgbClr val="1B3B35"/>
              </a:solidFill>
              <a:latin typeface="+mj-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500">
          <a:solidFill>
            <a:srgbClr val="1B3B35"/>
          </a:solidFill>
          <a:latin typeface="+mj-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5B7D2-5137-4F4E-8078-6C390DC57B2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0F25C78-95AF-42D2-9C46-16CDF8A5D57C}">
      <dgm:prSet custT="1"/>
      <dgm:spPr>
        <a:solidFill>
          <a:srgbClr val="132D29"/>
        </a:solidFill>
        <a:ln>
          <a:solidFill>
            <a:srgbClr val="132D29"/>
          </a:solidFill>
        </a:ln>
      </dgm:spPr>
      <dgm:t>
        <a:bodyPr anchor="t" anchorCtr="0"/>
        <a:lstStyle/>
        <a:p>
          <a:pPr>
            <a:lnSpc>
              <a:spcPct val="120000"/>
            </a:lnSpc>
            <a:spcAft>
              <a:spcPts val="0"/>
            </a:spcAft>
          </a:pPr>
          <a:r>
            <a:rPr lang="en-US" sz="2400" b="1" i="0" dirty="0"/>
            <a:t>Monitor trends </a:t>
          </a:r>
        </a:p>
        <a:p>
          <a:pPr>
            <a:lnSpc>
              <a:spcPct val="120000"/>
            </a:lnSpc>
            <a:spcAft>
              <a:spcPts val="0"/>
            </a:spcAft>
          </a:pPr>
          <a:r>
            <a:rPr lang="en-US" sz="2400" b="1" i="0" dirty="0"/>
            <a:t>in resident opinion</a:t>
          </a:r>
          <a:endParaRPr lang="en-US" sz="2400" b="1" dirty="0"/>
        </a:p>
      </dgm:t>
    </dgm:pt>
    <dgm:pt modelId="{C0AF6FB2-B973-4D28-A5CC-73058408F8EA}" type="parTrans" cxnId="{B1963E8B-1216-4DE6-AB25-E59F425F7A83}">
      <dgm:prSet/>
      <dgm:spPr/>
      <dgm:t>
        <a:bodyPr/>
        <a:lstStyle/>
        <a:p>
          <a:endParaRPr lang="en-US" sz="1200"/>
        </a:p>
      </dgm:t>
    </dgm:pt>
    <dgm:pt modelId="{03786A8C-C209-49C6-8A38-2820444E5223}" type="sibTrans" cxnId="{B1963E8B-1216-4DE6-AB25-E59F425F7A83}">
      <dgm:prSet/>
      <dgm:spPr/>
      <dgm:t>
        <a:bodyPr/>
        <a:lstStyle/>
        <a:p>
          <a:endParaRPr lang="en-US" sz="1200"/>
        </a:p>
      </dgm:t>
    </dgm:pt>
    <dgm:pt modelId="{C31F558E-8091-416A-8005-96FFDD65ACE3}">
      <dgm:prSet custT="1"/>
      <dgm:spPr>
        <a:solidFill>
          <a:srgbClr val="132D29"/>
        </a:solidFill>
        <a:ln>
          <a:solidFill>
            <a:srgbClr val="132D29"/>
          </a:solidFill>
        </a:ln>
      </dgm:spPr>
      <dgm:t>
        <a:bodyPr anchor="t" anchorCtr="0"/>
        <a:lstStyle/>
        <a:p>
          <a:pPr>
            <a:lnSpc>
              <a:spcPct val="120000"/>
            </a:lnSpc>
          </a:pPr>
          <a:r>
            <a:rPr lang="en-US" sz="2400" b="1" i="0" dirty="0"/>
            <a:t>Measure government performance</a:t>
          </a:r>
          <a:endParaRPr lang="en-US" sz="2400" b="1" dirty="0"/>
        </a:p>
      </dgm:t>
    </dgm:pt>
    <dgm:pt modelId="{077095DB-9C89-44B5-8FDD-3D268D5B12E1}" type="parTrans" cxnId="{3C4568CF-E968-4B77-B71E-33F5572F16BE}">
      <dgm:prSet/>
      <dgm:spPr/>
      <dgm:t>
        <a:bodyPr/>
        <a:lstStyle/>
        <a:p>
          <a:endParaRPr lang="en-US" sz="1200"/>
        </a:p>
      </dgm:t>
    </dgm:pt>
    <dgm:pt modelId="{7B0191CA-C55E-427C-860C-F519E9E72092}" type="sibTrans" cxnId="{3C4568CF-E968-4B77-B71E-33F5572F16BE}">
      <dgm:prSet/>
      <dgm:spPr/>
      <dgm:t>
        <a:bodyPr/>
        <a:lstStyle/>
        <a:p>
          <a:endParaRPr lang="en-US" sz="1200"/>
        </a:p>
      </dgm:t>
    </dgm:pt>
    <dgm:pt modelId="{112DC621-794E-4F20-8ED1-84DE420E2E85}">
      <dgm:prSet custT="1"/>
      <dgm:spPr>
        <a:solidFill>
          <a:srgbClr val="132D29"/>
        </a:solidFill>
        <a:ln>
          <a:solidFill>
            <a:srgbClr val="132D29"/>
          </a:solidFill>
        </a:ln>
      </dgm:spPr>
      <dgm:t>
        <a:bodyPr anchor="t" anchorCtr="0"/>
        <a:lstStyle/>
        <a:p>
          <a:pPr>
            <a:lnSpc>
              <a:spcPct val="120000"/>
            </a:lnSpc>
          </a:pPr>
          <a:r>
            <a:rPr lang="en-US" sz="2400" b="1" i="0" dirty="0"/>
            <a:t>Inform budget, land use, strategic planning decisions</a:t>
          </a:r>
          <a:endParaRPr lang="en-US" sz="2400" b="1" dirty="0"/>
        </a:p>
      </dgm:t>
    </dgm:pt>
    <dgm:pt modelId="{79C74738-0D3B-491F-8BC8-7239FF43540B}" type="parTrans" cxnId="{BE11D257-C9A1-443E-8AF7-4C0EA55878E8}">
      <dgm:prSet/>
      <dgm:spPr/>
      <dgm:t>
        <a:bodyPr/>
        <a:lstStyle/>
        <a:p>
          <a:endParaRPr lang="en-US" sz="1200"/>
        </a:p>
      </dgm:t>
    </dgm:pt>
    <dgm:pt modelId="{EDE4589F-7FEF-448A-B6D2-E694B912B783}" type="sibTrans" cxnId="{BE11D257-C9A1-443E-8AF7-4C0EA55878E8}">
      <dgm:prSet/>
      <dgm:spPr/>
      <dgm:t>
        <a:bodyPr/>
        <a:lstStyle/>
        <a:p>
          <a:endParaRPr lang="en-US" sz="1200"/>
        </a:p>
      </dgm:t>
    </dgm:pt>
    <dgm:pt modelId="{B8CCC88B-D4B8-42D8-BB75-0A6E3BF84E20}">
      <dgm:prSet custT="1"/>
      <dgm:spPr>
        <a:solidFill>
          <a:srgbClr val="132D29"/>
        </a:solidFill>
        <a:ln>
          <a:solidFill>
            <a:srgbClr val="132D29"/>
          </a:solidFill>
        </a:ln>
      </dgm:spPr>
      <dgm:t>
        <a:bodyPr anchor="t" anchorCtr="0"/>
        <a:lstStyle/>
        <a:p>
          <a:pPr>
            <a:lnSpc>
              <a:spcPct val="120000"/>
            </a:lnSpc>
          </a:pPr>
          <a:r>
            <a:rPr lang="en-US" sz="2400" b="1" i="0" dirty="0"/>
            <a:t>Benchmark against other communities</a:t>
          </a:r>
          <a:endParaRPr lang="en-US" sz="2400" b="1" dirty="0"/>
        </a:p>
      </dgm:t>
    </dgm:pt>
    <dgm:pt modelId="{29BB58A6-4769-4093-BBCE-DBB91639CDE0}" type="parTrans" cxnId="{A756EC80-4B2C-4D63-8B33-9585C3304D4B}">
      <dgm:prSet/>
      <dgm:spPr/>
      <dgm:t>
        <a:bodyPr/>
        <a:lstStyle/>
        <a:p>
          <a:endParaRPr lang="en-US" sz="1200"/>
        </a:p>
      </dgm:t>
    </dgm:pt>
    <dgm:pt modelId="{1F63664E-638F-41FF-A025-E40AD0212E3A}" type="sibTrans" cxnId="{A756EC80-4B2C-4D63-8B33-9585C3304D4B}">
      <dgm:prSet/>
      <dgm:spPr/>
      <dgm:t>
        <a:bodyPr/>
        <a:lstStyle/>
        <a:p>
          <a:endParaRPr lang="en-US" sz="1200"/>
        </a:p>
      </dgm:t>
    </dgm:pt>
    <dgm:pt modelId="{3ABD1D77-E77A-4A39-9B3F-99C9B3EE3C78}" type="pres">
      <dgm:prSet presAssocID="{D755B7D2-5137-4F4E-8078-6C390DC57B20}" presName="diagram" presStyleCnt="0">
        <dgm:presLayoutVars>
          <dgm:chPref val="1"/>
          <dgm:dir/>
          <dgm:animOne val="branch"/>
          <dgm:animLvl val="lvl"/>
          <dgm:resizeHandles/>
        </dgm:presLayoutVars>
      </dgm:prSet>
      <dgm:spPr/>
    </dgm:pt>
    <dgm:pt modelId="{44BD9E7C-DD6B-4BD5-98C3-C2473DBC7A8C}" type="pres">
      <dgm:prSet presAssocID="{80F25C78-95AF-42D2-9C46-16CDF8A5D57C}" presName="root" presStyleCnt="0"/>
      <dgm:spPr/>
    </dgm:pt>
    <dgm:pt modelId="{BB7AC0B9-98BD-4E67-BC0B-655A3D16C481}" type="pres">
      <dgm:prSet presAssocID="{80F25C78-95AF-42D2-9C46-16CDF8A5D57C}" presName="rootComposite" presStyleCnt="0"/>
      <dgm:spPr/>
    </dgm:pt>
    <dgm:pt modelId="{58589BBD-4293-4BDE-B4F5-D1860CC2B31D}" type="pres">
      <dgm:prSet presAssocID="{80F25C78-95AF-42D2-9C46-16CDF8A5D57C}" presName="rootText" presStyleLbl="node1" presStyleIdx="0" presStyleCnt="4" custScaleX="244769"/>
      <dgm:spPr/>
    </dgm:pt>
    <dgm:pt modelId="{1932E698-F680-4E6D-9865-40744B50EEEB}" type="pres">
      <dgm:prSet presAssocID="{80F25C78-95AF-42D2-9C46-16CDF8A5D57C}" presName="rootConnector" presStyleLbl="node1" presStyleIdx="0" presStyleCnt="4"/>
      <dgm:spPr/>
    </dgm:pt>
    <dgm:pt modelId="{E69AAE0D-0A45-485C-8623-9229C0CB65E4}" type="pres">
      <dgm:prSet presAssocID="{80F25C78-95AF-42D2-9C46-16CDF8A5D57C}" presName="childShape" presStyleCnt="0"/>
      <dgm:spPr/>
    </dgm:pt>
    <dgm:pt modelId="{9450A98B-5889-4E34-8144-890C1E72140E}" type="pres">
      <dgm:prSet presAssocID="{C31F558E-8091-416A-8005-96FFDD65ACE3}" presName="root" presStyleCnt="0"/>
      <dgm:spPr/>
    </dgm:pt>
    <dgm:pt modelId="{06A85C13-6F06-4392-8146-E9FD13BA3011}" type="pres">
      <dgm:prSet presAssocID="{C31F558E-8091-416A-8005-96FFDD65ACE3}" presName="rootComposite" presStyleCnt="0"/>
      <dgm:spPr/>
    </dgm:pt>
    <dgm:pt modelId="{1C2BF46C-99B2-49F1-B585-34C8E8E13B90}" type="pres">
      <dgm:prSet presAssocID="{C31F558E-8091-416A-8005-96FFDD65ACE3}" presName="rootText" presStyleLbl="node1" presStyleIdx="1" presStyleCnt="4" custScaleX="244769"/>
      <dgm:spPr/>
    </dgm:pt>
    <dgm:pt modelId="{7E131C99-AABC-42C7-B2A4-C6A1F02A60F7}" type="pres">
      <dgm:prSet presAssocID="{C31F558E-8091-416A-8005-96FFDD65ACE3}" presName="rootConnector" presStyleLbl="node1" presStyleIdx="1" presStyleCnt="4"/>
      <dgm:spPr/>
    </dgm:pt>
    <dgm:pt modelId="{281A1F05-5CBC-4C73-A3FE-DC7B6E153686}" type="pres">
      <dgm:prSet presAssocID="{C31F558E-8091-416A-8005-96FFDD65ACE3}" presName="childShape" presStyleCnt="0"/>
      <dgm:spPr/>
    </dgm:pt>
    <dgm:pt modelId="{6336A8F2-46C9-4A9F-8648-7BFE6E244F48}" type="pres">
      <dgm:prSet presAssocID="{112DC621-794E-4F20-8ED1-84DE420E2E85}" presName="root" presStyleCnt="0"/>
      <dgm:spPr/>
    </dgm:pt>
    <dgm:pt modelId="{6D6EADF4-801F-436B-A272-30FF6CF998E2}" type="pres">
      <dgm:prSet presAssocID="{112DC621-794E-4F20-8ED1-84DE420E2E85}" presName="rootComposite" presStyleCnt="0"/>
      <dgm:spPr/>
    </dgm:pt>
    <dgm:pt modelId="{364B2C2F-B776-46B0-8799-B0F1D2D32B0D}" type="pres">
      <dgm:prSet presAssocID="{112DC621-794E-4F20-8ED1-84DE420E2E85}" presName="rootText" presStyleLbl="node1" presStyleIdx="2" presStyleCnt="4" custScaleX="244769"/>
      <dgm:spPr/>
    </dgm:pt>
    <dgm:pt modelId="{0375E89C-066A-4F94-9764-AB34B68ABF3F}" type="pres">
      <dgm:prSet presAssocID="{112DC621-794E-4F20-8ED1-84DE420E2E85}" presName="rootConnector" presStyleLbl="node1" presStyleIdx="2" presStyleCnt="4"/>
      <dgm:spPr/>
    </dgm:pt>
    <dgm:pt modelId="{1A6E223E-7712-4466-93E9-21B1EAEB11FC}" type="pres">
      <dgm:prSet presAssocID="{112DC621-794E-4F20-8ED1-84DE420E2E85}" presName="childShape" presStyleCnt="0"/>
      <dgm:spPr/>
    </dgm:pt>
    <dgm:pt modelId="{064D4264-2427-4AC9-AB15-168E5FCC3269}" type="pres">
      <dgm:prSet presAssocID="{B8CCC88B-D4B8-42D8-BB75-0A6E3BF84E20}" presName="root" presStyleCnt="0"/>
      <dgm:spPr/>
    </dgm:pt>
    <dgm:pt modelId="{7B7CF596-FEC0-4DEC-9A8B-7C6D36344008}" type="pres">
      <dgm:prSet presAssocID="{B8CCC88B-D4B8-42D8-BB75-0A6E3BF84E20}" presName="rootComposite" presStyleCnt="0"/>
      <dgm:spPr/>
    </dgm:pt>
    <dgm:pt modelId="{32F34BB4-58E4-433C-ABD9-443F00DF5318}" type="pres">
      <dgm:prSet presAssocID="{B8CCC88B-D4B8-42D8-BB75-0A6E3BF84E20}" presName="rootText" presStyleLbl="node1" presStyleIdx="3" presStyleCnt="4" custScaleX="244769"/>
      <dgm:spPr/>
    </dgm:pt>
    <dgm:pt modelId="{57545790-F1F1-4347-BE35-48B83C24C25F}" type="pres">
      <dgm:prSet presAssocID="{B8CCC88B-D4B8-42D8-BB75-0A6E3BF84E20}" presName="rootConnector" presStyleLbl="node1" presStyleIdx="3" presStyleCnt="4"/>
      <dgm:spPr/>
    </dgm:pt>
    <dgm:pt modelId="{7B078B33-2371-4E59-B7B5-FF344D9941A4}" type="pres">
      <dgm:prSet presAssocID="{B8CCC88B-D4B8-42D8-BB75-0A6E3BF84E20}" presName="childShape" presStyleCnt="0"/>
      <dgm:spPr/>
    </dgm:pt>
  </dgm:ptLst>
  <dgm:cxnLst>
    <dgm:cxn modelId="{D93FF51E-FC3C-48BB-A9C9-197A0BDC3263}" type="presOf" srcId="{C31F558E-8091-416A-8005-96FFDD65ACE3}" destId="{1C2BF46C-99B2-49F1-B585-34C8E8E13B90}" srcOrd="0" destOrd="0" presId="urn:microsoft.com/office/officeart/2005/8/layout/hierarchy3"/>
    <dgm:cxn modelId="{F829143D-8EB0-4776-BF75-A9A71749C058}" type="presOf" srcId="{112DC621-794E-4F20-8ED1-84DE420E2E85}" destId="{364B2C2F-B776-46B0-8799-B0F1D2D32B0D}" srcOrd="0" destOrd="0" presId="urn:microsoft.com/office/officeart/2005/8/layout/hierarchy3"/>
    <dgm:cxn modelId="{940F995B-A55E-433F-AF73-8F94D997BD2D}" type="presOf" srcId="{C31F558E-8091-416A-8005-96FFDD65ACE3}" destId="{7E131C99-AABC-42C7-B2A4-C6A1F02A60F7}" srcOrd="1" destOrd="0" presId="urn:microsoft.com/office/officeart/2005/8/layout/hierarchy3"/>
    <dgm:cxn modelId="{F9CBEB42-2DC2-4BE0-BCEA-42D9A3046677}" type="presOf" srcId="{80F25C78-95AF-42D2-9C46-16CDF8A5D57C}" destId="{1932E698-F680-4E6D-9865-40744B50EEEB}" srcOrd="1" destOrd="0" presId="urn:microsoft.com/office/officeart/2005/8/layout/hierarchy3"/>
    <dgm:cxn modelId="{9408F765-B12A-4044-AF6F-1EDAE96A5FF9}" type="presOf" srcId="{D755B7D2-5137-4F4E-8078-6C390DC57B20}" destId="{3ABD1D77-E77A-4A39-9B3F-99C9B3EE3C78}" srcOrd="0" destOrd="0" presId="urn:microsoft.com/office/officeart/2005/8/layout/hierarchy3"/>
    <dgm:cxn modelId="{A7BB646D-EFDF-4E1A-A04A-16935ADE7DA2}" type="presOf" srcId="{B8CCC88B-D4B8-42D8-BB75-0A6E3BF84E20}" destId="{57545790-F1F1-4347-BE35-48B83C24C25F}" srcOrd="1" destOrd="0" presId="urn:microsoft.com/office/officeart/2005/8/layout/hierarchy3"/>
    <dgm:cxn modelId="{CE650855-78FE-4E80-AD1F-6AF94ED2F5C8}" type="presOf" srcId="{80F25C78-95AF-42D2-9C46-16CDF8A5D57C}" destId="{58589BBD-4293-4BDE-B4F5-D1860CC2B31D}" srcOrd="0" destOrd="0" presId="urn:microsoft.com/office/officeart/2005/8/layout/hierarchy3"/>
    <dgm:cxn modelId="{BE11D257-C9A1-443E-8AF7-4C0EA55878E8}" srcId="{D755B7D2-5137-4F4E-8078-6C390DC57B20}" destId="{112DC621-794E-4F20-8ED1-84DE420E2E85}" srcOrd="2" destOrd="0" parTransId="{79C74738-0D3B-491F-8BC8-7239FF43540B}" sibTransId="{EDE4589F-7FEF-448A-B6D2-E694B912B783}"/>
    <dgm:cxn modelId="{A756EC80-4B2C-4D63-8B33-9585C3304D4B}" srcId="{D755B7D2-5137-4F4E-8078-6C390DC57B20}" destId="{B8CCC88B-D4B8-42D8-BB75-0A6E3BF84E20}" srcOrd="3" destOrd="0" parTransId="{29BB58A6-4769-4093-BBCE-DBB91639CDE0}" sibTransId="{1F63664E-638F-41FF-A025-E40AD0212E3A}"/>
    <dgm:cxn modelId="{E7764385-337F-492E-953A-8A15D3EFB1A6}" type="presOf" srcId="{B8CCC88B-D4B8-42D8-BB75-0A6E3BF84E20}" destId="{32F34BB4-58E4-433C-ABD9-443F00DF5318}" srcOrd="0" destOrd="0" presId="urn:microsoft.com/office/officeart/2005/8/layout/hierarchy3"/>
    <dgm:cxn modelId="{B1963E8B-1216-4DE6-AB25-E59F425F7A83}" srcId="{D755B7D2-5137-4F4E-8078-6C390DC57B20}" destId="{80F25C78-95AF-42D2-9C46-16CDF8A5D57C}" srcOrd="0" destOrd="0" parTransId="{C0AF6FB2-B973-4D28-A5CC-73058408F8EA}" sibTransId="{03786A8C-C209-49C6-8A38-2820444E5223}"/>
    <dgm:cxn modelId="{31EF03C8-C28D-41B9-AF3F-AF8D5604A1D5}" type="presOf" srcId="{112DC621-794E-4F20-8ED1-84DE420E2E85}" destId="{0375E89C-066A-4F94-9764-AB34B68ABF3F}" srcOrd="1" destOrd="0" presId="urn:microsoft.com/office/officeart/2005/8/layout/hierarchy3"/>
    <dgm:cxn modelId="{3C4568CF-E968-4B77-B71E-33F5572F16BE}" srcId="{D755B7D2-5137-4F4E-8078-6C390DC57B20}" destId="{C31F558E-8091-416A-8005-96FFDD65ACE3}" srcOrd="1" destOrd="0" parTransId="{077095DB-9C89-44B5-8FDD-3D268D5B12E1}" sibTransId="{7B0191CA-C55E-427C-860C-F519E9E72092}"/>
    <dgm:cxn modelId="{C9733407-6621-418F-A2E0-68B3D08DC6F1}" type="presParOf" srcId="{3ABD1D77-E77A-4A39-9B3F-99C9B3EE3C78}" destId="{44BD9E7C-DD6B-4BD5-98C3-C2473DBC7A8C}" srcOrd="0" destOrd="0" presId="urn:microsoft.com/office/officeart/2005/8/layout/hierarchy3"/>
    <dgm:cxn modelId="{2C5AB118-8B62-43CC-B91E-B8FE41510147}" type="presParOf" srcId="{44BD9E7C-DD6B-4BD5-98C3-C2473DBC7A8C}" destId="{BB7AC0B9-98BD-4E67-BC0B-655A3D16C481}" srcOrd="0" destOrd="0" presId="urn:microsoft.com/office/officeart/2005/8/layout/hierarchy3"/>
    <dgm:cxn modelId="{4FA6FE19-B891-4130-A9D1-16A67482F97E}" type="presParOf" srcId="{BB7AC0B9-98BD-4E67-BC0B-655A3D16C481}" destId="{58589BBD-4293-4BDE-B4F5-D1860CC2B31D}" srcOrd="0" destOrd="0" presId="urn:microsoft.com/office/officeart/2005/8/layout/hierarchy3"/>
    <dgm:cxn modelId="{E92A7037-394C-40A0-9D4E-B304AC83A2A9}" type="presParOf" srcId="{BB7AC0B9-98BD-4E67-BC0B-655A3D16C481}" destId="{1932E698-F680-4E6D-9865-40744B50EEEB}" srcOrd="1" destOrd="0" presId="urn:microsoft.com/office/officeart/2005/8/layout/hierarchy3"/>
    <dgm:cxn modelId="{B62D1682-9688-4EC8-BE8B-DB3CC5116026}" type="presParOf" srcId="{44BD9E7C-DD6B-4BD5-98C3-C2473DBC7A8C}" destId="{E69AAE0D-0A45-485C-8623-9229C0CB65E4}" srcOrd="1" destOrd="0" presId="urn:microsoft.com/office/officeart/2005/8/layout/hierarchy3"/>
    <dgm:cxn modelId="{1AE80BF8-2E07-4F8B-8A28-ED8CF98BAF15}" type="presParOf" srcId="{3ABD1D77-E77A-4A39-9B3F-99C9B3EE3C78}" destId="{9450A98B-5889-4E34-8144-890C1E72140E}" srcOrd="1" destOrd="0" presId="urn:microsoft.com/office/officeart/2005/8/layout/hierarchy3"/>
    <dgm:cxn modelId="{0D84F3CF-293E-45DE-A2A3-84E2A9C526E8}" type="presParOf" srcId="{9450A98B-5889-4E34-8144-890C1E72140E}" destId="{06A85C13-6F06-4392-8146-E9FD13BA3011}" srcOrd="0" destOrd="0" presId="urn:microsoft.com/office/officeart/2005/8/layout/hierarchy3"/>
    <dgm:cxn modelId="{6AA5323E-8027-4465-A54A-0F792F4FB8E3}" type="presParOf" srcId="{06A85C13-6F06-4392-8146-E9FD13BA3011}" destId="{1C2BF46C-99B2-49F1-B585-34C8E8E13B90}" srcOrd="0" destOrd="0" presId="urn:microsoft.com/office/officeart/2005/8/layout/hierarchy3"/>
    <dgm:cxn modelId="{A1355270-F4A4-4D38-A430-712D5208B5FB}" type="presParOf" srcId="{06A85C13-6F06-4392-8146-E9FD13BA3011}" destId="{7E131C99-AABC-42C7-B2A4-C6A1F02A60F7}" srcOrd="1" destOrd="0" presId="urn:microsoft.com/office/officeart/2005/8/layout/hierarchy3"/>
    <dgm:cxn modelId="{42DB19B7-70AE-4664-97CD-B031CC4F7AC5}" type="presParOf" srcId="{9450A98B-5889-4E34-8144-890C1E72140E}" destId="{281A1F05-5CBC-4C73-A3FE-DC7B6E153686}" srcOrd="1" destOrd="0" presId="urn:microsoft.com/office/officeart/2005/8/layout/hierarchy3"/>
    <dgm:cxn modelId="{73110CEC-905F-4D73-9B12-BF59D1E926E7}" type="presParOf" srcId="{3ABD1D77-E77A-4A39-9B3F-99C9B3EE3C78}" destId="{6336A8F2-46C9-4A9F-8648-7BFE6E244F48}" srcOrd="2" destOrd="0" presId="urn:microsoft.com/office/officeart/2005/8/layout/hierarchy3"/>
    <dgm:cxn modelId="{76A73289-8E7E-425E-9E31-A310FEDA254D}" type="presParOf" srcId="{6336A8F2-46C9-4A9F-8648-7BFE6E244F48}" destId="{6D6EADF4-801F-436B-A272-30FF6CF998E2}" srcOrd="0" destOrd="0" presId="urn:microsoft.com/office/officeart/2005/8/layout/hierarchy3"/>
    <dgm:cxn modelId="{256756D1-A142-4BAD-A070-13160CE54F59}" type="presParOf" srcId="{6D6EADF4-801F-436B-A272-30FF6CF998E2}" destId="{364B2C2F-B776-46B0-8799-B0F1D2D32B0D}" srcOrd="0" destOrd="0" presId="urn:microsoft.com/office/officeart/2005/8/layout/hierarchy3"/>
    <dgm:cxn modelId="{DDC79657-B0E5-443A-BC26-3868F383FCC1}" type="presParOf" srcId="{6D6EADF4-801F-436B-A272-30FF6CF998E2}" destId="{0375E89C-066A-4F94-9764-AB34B68ABF3F}" srcOrd="1" destOrd="0" presId="urn:microsoft.com/office/officeart/2005/8/layout/hierarchy3"/>
    <dgm:cxn modelId="{F10DB8BC-6232-4402-B937-52B721A0088F}" type="presParOf" srcId="{6336A8F2-46C9-4A9F-8648-7BFE6E244F48}" destId="{1A6E223E-7712-4466-93E9-21B1EAEB11FC}" srcOrd="1" destOrd="0" presId="urn:microsoft.com/office/officeart/2005/8/layout/hierarchy3"/>
    <dgm:cxn modelId="{714E25AC-4F90-4E71-84FA-3D246CE69306}" type="presParOf" srcId="{3ABD1D77-E77A-4A39-9B3F-99C9B3EE3C78}" destId="{064D4264-2427-4AC9-AB15-168E5FCC3269}" srcOrd="3" destOrd="0" presId="urn:microsoft.com/office/officeart/2005/8/layout/hierarchy3"/>
    <dgm:cxn modelId="{18B2ECE5-7438-443E-8838-D95D1C2816BB}" type="presParOf" srcId="{064D4264-2427-4AC9-AB15-168E5FCC3269}" destId="{7B7CF596-FEC0-4DEC-9A8B-7C6D36344008}" srcOrd="0" destOrd="0" presId="urn:microsoft.com/office/officeart/2005/8/layout/hierarchy3"/>
    <dgm:cxn modelId="{8DCFEBD3-8BC3-444E-97B4-F91D9CC49BAC}" type="presParOf" srcId="{7B7CF596-FEC0-4DEC-9A8B-7C6D36344008}" destId="{32F34BB4-58E4-433C-ABD9-443F00DF5318}" srcOrd="0" destOrd="0" presId="urn:microsoft.com/office/officeart/2005/8/layout/hierarchy3"/>
    <dgm:cxn modelId="{846380BB-A3D5-46C9-B96D-751B190CAC5A}" type="presParOf" srcId="{7B7CF596-FEC0-4DEC-9A8B-7C6D36344008}" destId="{57545790-F1F1-4347-BE35-48B83C24C25F}" srcOrd="1" destOrd="0" presId="urn:microsoft.com/office/officeart/2005/8/layout/hierarchy3"/>
    <dgm:cxn modelId="{20F4980E-04A2-4AEA-9946-8BCAAA7FC7D2}" type="presParOf" srcId="{064D4264-2427-4AC9-AB15-168E5FCC3269}" destId="{7B078B33-2371-4E59-B7B5-FF344D9941A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D5BA4-7499-45EA-8D57-86F04DB5AC94}"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FC7041A3-A21A-4229-B1C6-3CA141B990C6}">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Economy</a:t>
          </a:r>
          <a:endParaRPr lang="en-US" sz="1600" b="1" dirty="0">
            <a:latin typeface="Agency FB" panose="020B0503020202020204" pitchFamily="34" charset="0"/>
          </a:endParaRPr>
        </a:p>
      </dgm:t>
    </dgm:pt>
    <dgm:pt modelId="{7611E3E1-FA6A-475D-82DB-0B3DF654F431}" type="parTrans" cxnId="{1E2BA818-B722-4786-A15B-B4B60ADD728C}">
      <dgm:prSet/>
      <dgm:spPr/>
      <dgm:t>
        <a:bodyPr/>
        <a:lstStyle/>
        <a:p>
          <a:pPr algn="ctr"/>
          <a:endParaRPr lang="en-US"/>
        </a:p>
      </dgm:t>
    </dgm:pt>
    <dgm:pt modelId="{A67F3287-B67E-4BCC-90CD-48B75291146D}" type="sibTrans" cxnId="{1E2BA818-B722-4786-A15B-B4B60ADD728C}">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1FBC3693-3C31-4ABF-A163-52B1ED2D168C}">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Mobility</a:t>
          </a:r>
          <a:endParaRPr lang="en-US" sz="1600" b="1" dirty="0">
            <a:latin typeface="Agency FB" panose="020B0503020202020204" pitchFamily="34" charset="0"/>
          </a:endParaRPr>
        </a:p>
      </dgm:t>
    </dgm:pt>
    <dgm:pt modelId="{5F8EC655-55FB-45BC-8A42-8CBE839EC577}" type="parTrans" cxnId="{AF1B5193-383D-43FC-9078-7314C265FBE9}">
      <dgm:prSet/>
      <dgm:spPr/>
      <dgm:t>
        <a:bodyPr/>
        <a:lstStyle/>
        <a:p>
          <a:pPr algn="ctr"/>
          <a:endParaRPr lang="en-US"/>
        </a:p>
      </dgm:t>
    </dgm:pt>
    <dgm:pt modelId="{BEC49A33-03C0-4238-B9C1-F5FCA7E975FB}" type="sibTrans" cxnId="{AF1B5193-383D-43FC-9078-7314C265FBE9}">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0F62394E-F973-4CA4-BCE8-39C787506365}">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Community Design</a:t>
          </a:r>
          <a:endParaRPr lang="en-US" sz="1600" b="1" dirty="0">
            <a:latin typeface="Agency FB" panose="020B0503020202020204" pitchFamily="34" charset="0"/>
          </a:endParaRPr>
        </a:p>
      </dgm:t>
    </dgm:pt>
    <dgm:pt modelId="{5DD3F69D-04AE-4191-8981-3579D4C448EF}" type="parTrans" cxnId="{C33D3C5B-4477-434A-9E42-672FAEB063E0}">
      <dgm:prSet/>
      <dgm:spPr/>
      <dgm:t>
        <a:bodyPr/>
        <a:lstStyle/>
        <a:p>
          <a:pPr algn="ctr"/>
          <a:endParaRPr lang="en-US"/>
        </a:p>
      </dgm:t>
    </dgm:pt>
    <dgm:pt modelId="{A476B012-D3A8-457D-B8A8-37E4B6F8619A}" type="sibTrans" cxnId="{C33D3C5B-4477-434A-9E42-672FAEB063E0}">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6E9C78A6-B1F2-4D84-A412-D21A57B9F2FA}">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Utilities</a:t>
          </a:r>
          <a:endParaRPr lang="en-US" sz="1600" b="1" dirty="0">
            <a:latin typeface="Agency FB" panose="020B0503020202020204" pitchFamily="34" charset="0"/>
          </a:endParaRPr>
        </a:p>
      </dgm:t>
    </dgm:pt>
    <dgm:pt modelId="{59FC3412-8B78-4314-9169-CD958782461B}" type="parTrans" cxnId="{B64CBEF0-4008-4760-A574-C79D54AF836E}">
      <dgm:prSet/>
      <dgm:spPr/>
      <dgm:t>
        <a:bodyPr/>
        <a:lstStyle/>
        <a:p>
          <a:pPr algn="ctr"/>
          <a:endParaRPr lang="en-US"/>
        </a:p>
      </dgm:t>
    </dgm:pt>
    <dgm:pt modelId="{A1AD8719-9B80-4DAB-BCF9-C8D6FF0BB029}" type="sibTrans" cxnId="{B64CBEF0-4008-4760-A574-C79D54AF836E}">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9D51DE3A-D9E7-44EA-84F4-048247EBF7E0}">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Safety</a:t>
          </a:r>
          <a:endParaRPr lang="en-US" sz="1600" b="1" dirty="0">
            <a:latin typeface="Agency FB" panose="020B0503020202020204" pitchFamily="34" charset="0"/>
          </a:endParaRPr>
        </a:p>
      </dgm:t>
    </dgm:pt>
    <dgm:pt modelId="{D07A6CE5-C60E-4E4E-B715-8BB99B3D8880}" type="parTrans" cxnId="{23187687-6A45-4611-92B7-360F541EFD1D}">
      <dgm:prSet/>
      <dgm:spPr/>
      <dgm:t>
        <a:bodyPr/>
        <a:lstStyle/>
        <a:p>
          <a:pPr algn="ctr"/>
          <a:endParaRPr lang="en-US"/>
        </a:p>
      </dgm:t>
    </dgm:pt>
    <dgm:pt modelId="{D0ED0F0E-7617-4E9A-A8A9-0B7ED3E4E06D}" type="sibTrans" cxnId="{23187687-6A45-4611-92B7-360F541EFD1D}">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24ACBED3-FCBE-4CB3-B6B9-98363F194357}">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Natural Environment</a:t>
          </a:r>
          <a:endParaRPr lang="en-US" sz="1600" b="1" dirty="0">
            <a:latin typeface="Agency FB" panose="020B0503020202020204" pitchFamily="34" charset="0"/>
          </a:endParaRPr>
        </a:p>
      </dgm:t>
    </dgm:pt>
    <dgm:pt modelId="{02FE0E2C-211F-458F-A904-C8CCFA919951}" type="parTrans" cxnId="{B438B098-3B2C-4272-9826-A5959D597855}">
      <dgm:prSet/>
      <dgm:spPr/>
      <dgm:t>
        <a:bodyPr/>
        <a:lstStyle/>
        <a:p>
          <a:pPr algn="ctr"/>
          <a:endParaRPr lang="en-US"/>
        </a:p>
      </dgm:t>
    </dgm:pt>
    <dgm:pt modelId="{66E460C9-550F-49EE-AFF9-DD54FE585BE4}" type="sibTrans" cxnId="{B438B098-3B2C-4272-9826-A5959D59785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41C3C8E2-32F7-4CBC-867D-F1A8D453D0CA}">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Parks &amp; Recreation</a:t>
          </a:r>
          <a:endParaRPr lang="en-US" sz="1600" b="1" dirty="0">
            <a:latin typeface="Agency FB" panose="020B0503020202020204" pitchFamily="34" charset="0"/>
          </a:endParaRPr>
        </a:p>
      </dgm:t>
    </dgm:pt>
    <dgm:pt modelId="{0D3B6004-8514-41BE-A3A7-681D5D6AD615}" type="parTrans" cxnId="{55ACC3C2-8172-4E1A-97F9-36AF24960BA1}">
      <dgm:prSet/>
      <dgm:spPr/>
      <dgm:t>
        <a:bodyPr/>
        <a:lstStyle/>
        <a:p>
          <a:pPr algn="ctr"/>
          <a:endParaRPr lang="en-US"/>
        </a:p>
      </dgm:t>
    </dgm:pt>
    <dgm:pt modelId="{CB5C63EE-345C-4BF5-BEDB-E7B203541F0A}" type="sibTrans" cxnId="{55ACC3C2-8172-4E1A-97F9-36AF24960BA1}">
      <dgm:prSet/>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401B444F-9859-425B-9259-D97FA6F33971}">
      <dgm:prSet custT="1"/>
      <dgm:spPr>
        <a:solidFill>
          <a:srgbClr val="132D29"/>
        </a:solidFill>
        <a:ln>
          <a:solidFill>
            <a:srgbClr val="132D29"/>
          </a:solidFill>
        </a:ln>
      </dgm:spPr>
      <dgm:t>
        <a:bodyPr/>
        <a:lstStyle/>
        <a:p>
          <a:pPr algn="ctr"/>
          <a:r>
            <a:rPr lang="en-US" sz="1600" b="1" i="0" dirty="0">
              <a:latin typeface="Agency FB" panose="020B0503020202020204" pitchFamily="34" charset="0"/>
            </a:rPr>
            <a:t>Health and Wellness</a:t>
          </a:r>
          <a:endParaRPr lang="en-US" sz="1600" b="1" dirty="0">
            <a:latin typeface="Agency FB" panose="020B0503020202020204" pitchFamily="34" charset="0"/>
          </a:endParaRPr>
        </a:p>
      </dgm:t>
    </dgm:pt>
    <dgm:pt modelId="{36FE40A9-741D-4162-A97B-6D5FE1C48EF1}" type="parTrans" cxnId="{67303E87-C073-4717-B77A-B971E5BD7ED8}">
      <dgm:prSet/>
      <dgm:spPr/>
      <dgm:t>
        <a:bodyPr/>
        <a:lstStyle/>
        <a:p>
          <a:pPr algn="ctr"/>
          <a:endParaRPr lang="en-US"/>
        </a:p>
      </dgm:t>
    </dgm:pt>
    <dgm:pt modelId="{F03FD94E-4BEB-48D9-BF4D-3A1927022CE9}" type="sibTrans" cxnId="{67303E87-C073-4717-B77A-B971E5BD7ED8}">
      <dgm:prSet/>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A62B0273-98BE-4AAE-A7C6-5AD9353BC6A3}">
      <dgm:prSet custT="1"/>
      <dgm:spPr>
        <a:solidFill>
          <a:srgbClr val="132D29"/>
        </a:solidFill>
        <a:ln>
          <a:solidFill>
            <a:srgbClr val="132D29"/>
          </a:solidFill>
        </a:ln>
      </dgm:spPr>
      <dgm:t>
        <a:bodyPr/>
        <a:lstStyle/>
        <a:p>
          <a:pPr algn="ctr"/>
          <a:r>
            <a:rPr lang="en-US" sz="1600" b="1" i="0">
              <a:latin typeface="Agency FB" panose="020B0503020202020204" pitchFamily="34" charset="0"/>
            </a:rPr>
            <a:t>Education, Arts, &amp; Culture</a:t>
          </a:r>
          <a:endParaRPr lang="en-US" sz="1600" b="1">
            <a:latin typeface="Agency FB" panose="020B0503020202020204" pitchFamily="34" charset="0"/>
          </a:endParaRPr>
        </a:p>
      </dgm:t>
    </dgm:pt>
    <dgm:pt modelId="{7379560D-4566-440F-A055-782DBBD38A3C}" type="parTrans" cxnId="{D34B147D-8FAE-4171-BE06-6A8BF1E19DE9}">
      <dgm:prSet/>
      <dgm:spPr/>
      <dgm:t>
        <a:bodyPr/>
        <a:lstStyle/>
        <a:p>
          <a:pPr algn="ctr"/>
          <a:endParaRPr lang="en-US"/>
        </a:p>
      </dgm:t>
    </dgm:pt>
    <dgm:pt modelId="{C3C70AC1-4A55-4128-BC14-B6BA07DDB875}" type="sibTrans" cxnId="{D34B147D-8FAE-4171-BE06-6A8BF1E19DE9}">
      <dgm:prSet/>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2B309275-A305-4817-B5FE-D1C5ACD7344C}">
      <dgm:prSet custT="1"/>
      <dgm:spPr>
        <a:solidFill>
          <a:srgbClr val="132D29"/>
        </a:solidFill>
        <a:ln>
          <a:solidFill>
            <a:srgbClr val="132D29"/>
          </a:solidFill>
        </a:ln>
      </dgm:spPr>
      <dgm:t>
        <a:bodyPr/>
        <a:lstStyle/>
        <a:p>
          <a:pPr algn="ctr"/>
          <a:r>
            <a:rPr lang="en-US" sz="1200" b="1" i="0"/>
            <a:t>Inclusivity &amp; Engagement</a:t>
          </a:r>
          <a:endParaRPr lang="en-US" sz="1200" b="1"/>
        </a:p>
      </dgm:t>
    </dgm:pt>
    <dgm:pt modelId="{E420402B-9178-45AD-AEE4-23A5AD4EC969}" type="parTrans" cxnId="{E6F55F64-A771-49FE-9801-C1998101867C}">
      <dgm:prSet/>
      <dgm:spPr/>
      <dgm:t>
        <a:bodyPr/>
        <a:lstStyle/>
        <a:p>
          <a:pPr algn="ctr"/>
          <a:endParaRPr lang="en-US"/>
        </a:p>
      </dgm:t>
    </dgm:pt>
    <dgm:pt modelId="{741C150A-30BF-49D6-9301-AE4DCF3A28A0}" type="sibTrans" cxnId="{E6F55F64-A771-49FE-9801-C1998101867C}">
      <dgm:prSet/>
      <dgm:spPr>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a:solidFill>
            <a:srgbClr val="132D29"/>
          </a:solidFill>
        </a:ln>
      </dgm:spPr>
      <dgm:t>
        <a:bodyPr/>
        <a:lstStyle/>
        <a:p>
          <a:pPr algn="ctr"/>
          <a:endParaRPr lang="en-US"/>
        </a:p>
      </dgm:t>
    </dgm:pt>
    <dgm:pt modelId="{44DF5925-8DAF-4A31-90C7-DCFAD0CF3123}" type="pres">
      <dgm:prSet presAssocID="{D46D5BA4-7499-45EA-8D57-86F04DB5AC94}" presName="Name0" presStyleCnt="0">
        <dgm:presLayoutVars>
          <dgm:chMax val="21"/>
          <dgm:chPref val="21"/>
        </dgm:presLayoutVars>
      </dgm:prSet>
      <dgm:spPr/>
    </dgm:pt>
    <dgm:pt modelId="{21C09DAD-04F5-48B8-B568-73435E677BED}" type="pres">
      <dgm:prSet presAssocID="{FC7041A3-A21A-4229-B1C6-3CA141B990C6}" presName="text1" presStyleCnt="0"/>
      <dgm:spPr/>
    </dgm:pt>
    <dgm:pt modelId="{F955B630-38D1-480A-92C8-B5A3B8955ECB}" type="pres">
      <dgm:prSet presAssocID="{FC7041A3-A21A-4229-B1C6-3CA141B990C6}" presName="textRepeatNode" presStyleLbl="alignNode1" presStyleIdx="0" presStyleCnt="10">
        <dgm:presLayoutVars>
          <dgm:chMax val="0"/>
          <dgm:chPref val="0"/>
          <dgm:bulletEnabled val="1"/>
        </dgm:presLayoutVars>
      </dgm:prSet>
      <dgm:spPr/>
    </dgm:pt>
    <dgm:pt modelId="{2C775826-6B7A-4CBB-8212-0C2D8968B653}" type="pres">
      <dgm:prSet presAssocID="{FC7041A3-A21A-4229-B1C6-3CA141B990C6}" presName="textaccent1" presStyleCnt="0"/>
      <dgm:spPr/>
    </dgm:pt>
    <dgm:pt modelId="{A2C7ED3A-FEC5-4C16-B4B5-2EC03427BE53}" type="pres">
      <dgm:prSet presAssocID="{FC7041A3-A21A-4229-B1C6-3CA141B990C6}" presName="accentRepeatNode" presStyleLbl="solidAlignAcc1" presStyleIdx="0" presStyleCnt="20"/>
      <dgm:spPr>
        <a:solidFill>
          <a:schemeClr val="lt1">
            <a:hueOff val="0"/>
            <a:satOff val="0"/>
            <a:lumOff val="0"/>
            <a:alpha val="0"/>
          </a:schemeClr>
        </a:solidFill>
        <a:ln>
          <a:noFill/>
        </a:ln>
      </dgm:spPr>
    </dgm:pt>
    <dgm:pt modelId="{633B9885-7525-4A16-8A27-3A69F43E0FB7}" type="pres">
      <dgm:prSet presAssocID="{A67F3287-B67E-4BCC-90CD-48B75291146D}" presName="image1" presStyleCnt="0"/>
      <dgm:spPr/>
    </dgm:pt>
    <dgm:pt modelId="{F4ED2ECA-B4EF-4425-A9CC-05F11256768F}" type="pres">
      <dgm:prSet presAssocID="{A67F3287-B67E-4BCC-90CD-48B75291146D}" presName="imageRepeatNode" presStyleLbl="alignAcc1" presStyleIdx="0" presStyleCnt="10"/>
      <dgm:spPr/>
    </dgm:pt>
    <dgm:pt modelId="{20496554-DDD2-40A2-A686-892B0354B969}" type="pres">
      <dgm:prSet presAssocID="{A67F3287-B67E-4BCC-90CD-48B75291146D}" presName="imageaccent1" presStyleCnt="0"/>
      <dgm:spPr/>
    </dgm:pt>
    <dgm:pt modelId="{9017EB28-351E-4FE0-99F9-F3501855C660}" type="pres">
      <dgm:prSet presAssocID="{A67F3287-B67E-4BCC-90CD-48B75291146D}" presName="accentRepeatNode" presStyleLbl="solidAlignAcc1" presStyleIdx="1" presStyleCnt="20"/>
      <dgm:spPr>
        <a:solidFill>
          <a:schemeClr val="lt1">
            <a:hueOff val="0"/>
            <a:satOff val="0"/>
            <a:lumOff val="0"/>
            <a:alpha val="0"/>
          </a:schemeClr>
        </a:solidFill>
        <a:ln>
          <a:noFill/>
        </a:ln>
      </dgm:spPr>
    </dgm:pt>
    <dgm:pt modelId="{FB112E19-4392-4D15-AE15-2682079FDBA1}" type="pres">
      <dgm:prSet presAssocID="{1FBC3693-3C31-4ABF-A163-52B1ED2D168C}" presName="text2" presStyleCnt="0"/>
      <dgm:spPr/>
    </dgm:pt>
    <dgm:pt modelId="{77E5AC73-FB56-4132-8961-C203BC454695}" type="pres">
      <dgm:prSet presAssocID="{1FBC3693-3C31-4ABF-A163-52B1ED2D168C}" presName="textRepeatNode" presStyleLbl="alignNode1" presStyleIdx="1" presStyleCnt="10">
        <dgm:presLayoutVars>
          <dgm:chMax val="0"/>
          <dgm:chPref val="0"/>
          <dgm:bulletEnabled val="1"/>
        </dgm:presLayoutVars>
      </dgm:prSet>
      <dgm:spPr/>
    </dgm:pt>
    <dgm:pt modelId="{828F96A6-840C-4A0E-866E-FBCC36665FC0}" type="pres">
      <dgm:prSet presAssocID="{1FBC3693-3C31-4ABF-A163-52B1ED2D168C}" presName="textaccent2" presStyleCnt="0"/>
      <dgm:spPr/>
    </dgm:pt>
    <dgm:pt modelId="{6535D60F-9B8B-4F05-AAA9-A92A2B2F944F}" type="pres">
      <dgm:prSet presAssocID="{1FBC3693-3C31-4ABF-A163-52B1ED2D168C}" presName="accentRepeatNode" presStyleLbl="solidAlignAcc1" presStyleIdx="2" presStyleCnt="20"/>
      <dgm:spPr>
        <a:solidFill>
          <a:schemeClr val="lt1">
            <a:hueOff val="0"/>
            <a:satOff val="0"/>
            <a:lumOff val="0"/>
            <a:alpha val="0"/>
          </a:schemeClr>
        </a:solidFill>
        <a:ln>
          <a:noFill/>
        </a:ln>
      </dgm:spPr>
    </dgm:pt>
    <dgm:pt modelId="{B2EF77B7-382E-4378-B20A-50A4C801785D}" type="pres">
      <dgm:prSet presAssocID="{BEC49A33-03C0-4238-B9C1-F5FCA7E975FB}" presName="image2" presStyleCnt="0"/>
      <dgm:spPr/>
    </dgm:pt>
    <dgm:pt modelId="{95B28EC6-36EE-45CB-97C4-E111339D9C81}" type="pres">
      <dgm:prSet presAssocID="{BEC49A33-03C0-4238-B9C1-F5FCA7E975FB}" presName="imageRepeatNode" presStyleLbl="alignAcc1" presStyleIdx="1" presStyleCnt="10"/>
      <dgm:spPr/>
    </dgm:pt>
    <dgm:pt modelId="{FA78C42F-AC50-4DB3-BD7B-F8C3929CC26A}" type="pres">
      <dgm:prSet presAssocID="{BEC49A33-03C0-4238-B9C1-F5FCA7E975FB}" presName="imageaccent2" presStyleCnt="0"/>
      <dgm:spPr/>
    </dgm:pt>
    <dgm:pt modelId="{C79B1A13-AA7F-4EA7-BC2D-C1EDD14256C6}" type="pres">
      <dgm:prSet presAssocID="{BEC49A33-03C0-4238-B9C1-F5FCA7E975FB}" presName="accentRepeatNode" presStyleLbl="solidAlignAcc1" presStyleIdx="3" presStyleCnt="20"/>
      <dgm:spPr>
        <a:solidFill>
          <a:schemeClr val="lt1">
            <a:hueOff val="0"/>
            <a:satOff val="0"/>
            <a:lumOff val="0"/>
            <a:alpha val="0"/>
          </a:schemeClr>
        </a:solidFill>
        <a:ln>
          <a:noFill/>
        </a:ln>
      </dgm:spPr>
    </dgm:pt>
    <dgm:pt modelId="{4F550B5F-0E31-401D-8E9F-EB07C84F8D0C}" type="pres">
      <dgm:prSet presAssocID="{0F62394E-F973-4CA4-BCE8-39C787506365}" presName="text3" presStyleCnt="0"/>
      <dgm:spPr/>
    </dgm:pt>
    <dgm:pt modelId="{D389F55C-99CE-4C04-BE4A-C0344F84759F}" type="pres">
      <dgm:prSet presAssocID="{0F62394E-F973-4CA4-BCE8-39C787506365}" presName="textRepeatNode" presStyleLbl="alignNode1" presStyleIdx="2" presStyleCnt="10">
        <dgm:presLayoutVars>
          <dgm:chMax val="0"/>
          <dgm:chPref val="0"/>
          <dgm:bulletEnabled val="1"/>
        </dgm:presLayoutVars>
      </dgm:prSet>
      <dgm:spPr/>
    </dgm:pt>
    <dgm:pt modelId="{29A45059-E0B1-440A-91D2-97412F38F76B}" type="pres">
      <dgm:prSet presAssocID="{0F62394E-F973-4CA4-BCE8-39C787506365}" presName="textaccent3" presStyleCnt="0"/>
      <dgm:spPr/>
    </dgm:pt>
    <dgm:pt modelId="{2602C452-341C-496D-9AAD-D090827FB9AD}" type="pres">
      <dgm:prSet presAssocID="{0F62394E-F973-4CA4-BCE8-39C787506365}" presName="accentRepeatNode" presStyleLbl="solidAlignAcc1" presStyleIdx="4" presStyleCnt="20"/>
      <dgm:spPr>
        <a:solidFill>
          <a:schemeClr val="lt1">
            <a:hueOff val="0"/>
            <a:satOff val="0"/>
            <a:lumOff val="0"/>
            <a:alpha val="0"/>
          </a:schemeClr>
        </a:solidFill>
        <a:ln>
          <a:noFill/>
        </a:ln>
      </dgm:spPr>
    </dgm:pt>
    <dgm:pt modelId="{71F1E096-3912-41AC-9F3A-8D42F73024B5}" type="pres">
      <dgm:prSet presAssocID="{A476B012-D3A8-457D-B8A8-37E4B6F8619A}" presName="image3" presStyleCnt="0"/>
      <dgm:spPr/>
    </dgm:pt>
    <dgm:pt modelId="{4C6D811C-D374-4EF3-8A7B-673CD56C9135}" type="pres">
      <dgm:prSet presAssocID="{A476B012-D3A8-457D-B8A8-37E4B6F8619A}" presName="imageRepeatNode" presStyleLbl="alignAcc1" presStyleIdx="2" presStyleCnt="10"/>
      <dgm:spPr/>
    </dgm:pt>
    <dgm:pt modelId="{3C0395BF-8E90-47F5-B650-A55FF06189F6}" type="pres">
      <dgm:prSet presAssocID="{A476B012-D3A8-457D-B8A8-37E4B6F8619A}" presName="imageaccent3" presStyleCnt="0"/>
      <dgm:spPr/>
    </dgm:pt>
    <dgm:pt modelId="{84B3D1C8-6845-4F7A-8091-0CA2AFDFE018}" type="pres">
      <dgm:prSet presAssocID="{A476B012-D3A8-457D-B8A8-37E4B6F8619A}" presName="accentRepeatNode" presStyleLbl="solidAlignAcc1" presStyleIdx="5" presStyleCnt="20"/>
      <dgm:spPr>
        <a:solidFill>
          <a:schemeClr val="lt1">
            <a:hueOff val="0"/>
            <a:satOff val="0"/>
            <a:lumOff val="0"/>
            <a:alpha val="0"/>
          </a:schemeClr>
        </a:solidFill>
        <a:ln>
          <a:noFill/>
        </a:ln>
      </dgm:spPr>
    </dgm:pt>
    <dgm:pt modelId="{A481FEB3-F493-402D-83B7-A0151FB41C25}" type="pres">
      <dgm:prSet presAssocID="{6E9C78A6-B1F2-4D84-A412-D21A57B9F2FA}" presName="text4" presStyleCnt="0"/>
      <dgm:spPr/>
    </dgm:pt>
    <dgm:pt modelId="{7D254620-0F83-40E9-B776-AD103773FDE8}" type="pres">
      <dgm:prSet presAssocID="{6E9C78A6-B1F2-4D84-A412-D21A57B9F2FA}" presName="textRepeatNode" presStyleLbl="alignNode1" presStyleIdx="3" presStyleCnt="10">
        <dgm:presLayoutVars>
          <dgm:chMax val="0"/>
          <dgm:chPref val="0"/>
          <dgm:bulletEnabled val="1"/>
        </dgm:presLayoutVars>
      </dgm:prSet>
      <dgm:spPr/>
    </dgm:pt>
    <dgm:pt modelId="{6EA0E234-80EC-410D-A2F0-F971A0BA5C0E}" type="pres">
      <dgm:prSet presAssocID="{6E9C78A6-B1F2-4D84-A412-D21A57B9F2FA}" presName="textaccent4" presStyleCnt="0"/>
      <dgm:spPr/>
    </dgm:pt>
    <dgm:pt modelId="{15325E0D-19C9-4C98-86A8-3BCF5F47FE07}" type="pres">
      <dgm:prSet presAssocID="{6E9C78A6-B1F2-4D84-A412-D21A57B9F2FA}" presName="accentRepeatNode" presStyleLbl="solidAlignAcc1" presStyleIdx="6" presStyleCnt="20"/>
      <dgm:spPr>
        <a:solidFill>
          <a:schemeClr val="lt1">
            <a:hueOff val="0"/>
            <a:satOff val="0"/>
            <a:lumOff val="0"/>
            <a:alpha val="0"/>
          </a:schemeClr>
        </a:solidFill>
        <a:ln>
          <a:noFill/>
        </a:ln>
      </dgm:spPr>
    </dgm:pt>
    <dgm:pt modelId="{FDA9147B-8339-4C3B-BB7C-A3ECC2B71948}" type="pres">
      <dgm:prSet presAssocID="{A1AD8719-9B80-4DAB-BCF9-C8D6FF0BB029}" presName="image4" presStyleCnt="0"/>
      <dgm:spPr/>
    </dgm:pt>
    <dgm:pt modelId="{22E84D4A-0F1D-4D7C-ADF5-FA1248FF978F}" type="pres">
      <dgm:prSet presAssocID="{A1AD8719-9B80-4DAB-BCF9-C8D6FF0BB029}" presName="imageRepeatNode" presStyleLbl="alignAcc1" presStyleIdx="3" presStyleCnt="10"/>
      <dgm:spPr/>
    </dgm:pt>
    <dgm:pt modelId="{36A9E6FF-3D16-40B1-9517-986EC064AEAA}" type="pres">
      <dgm:prSet presAssocID="{A1AD8719-9B80-4DAB-BCF9-C8D6FF0BB029}" presName="imageaccent4" presStyleCnt="0"/>
      <dgm:spPr/>
    </dgm:pt>
    <dgm:pt modelId="{BBABEC6C-2CDD-461A-B731-1CD3497D231D}" type="pres">
      <dgm:prSet presAssocID="{A1AD8719-9B80-4DAB-BCF9-C8D6FF0BB029}" presName="accentRepeatNode" presStyleLbl="solidAlignAcc1" presStyleIdx="7" presStyleCnt="20"/>
      <dgm:spPr>
        <a:solidFill>
          <a:schemeClr val="lt1">
            <a:hueOff val="0"/>
            <a:satOff val="0"/>
            <a:lumOff val="0"/>
            <a:alpha val="0"/>
          </a:schemeClr>
        </a:solidFill>
        <a:ln>
          <a:noFill/>
        </a:ln>
      </dgm:spPr>
    </dgm:pt>
    <dgm:pt modelId="{A57681F1-047D-4D45-8159-4BC1F2A1DF1D}" type="pres">
      <dgm:prSet presAssocID="{9D51DE3A-D9E7-44EA-84F4-048247EBF7E0}" presName="text5" presStyleCnt="0"/>
      <dgm:spPr/>
    </dgm:pt>
    <dgm:pt modelId="{7214F903-203D-4F00-9A82-6C964B91B89E}" type="pres">
      <dgm:prSet presAssocID="{9D51DE3A-D9E7-44EA-84F4-048247EBF7E0}" presName="textRepeatNode" presStyleLbl="alignNode1" presStyleIdx="4" presStyleCnt="10">
        <dgm:presLayoutVars>
          <dgm:chMax val="0"/>
          <dgm:chPref val="0"/>
          <dgm:bulletEnabled val="1"/>
        </dgm:presLayoutVars>
      </dgm:prSet>
      <dgm:spPr/>
    </dgm:pt>
    <dgm:pt modelId="{1CDAA8DF-DC0D-4AB9-9F28-5B844256D7D3}" type="pres">
      <dgm:prSet presAssocID="{9D51DE3A-D9E7-44EA-84F4-048247EBF7E0}" presName="textaccent5" presStyleCnt="0"/>
      <dgm:spPr/>
    </dgm:pt>
    <dgm:pt modelId="{1449569C-6226-4B1C-AEE6-1FA650D5166D}" type="pres">
      <dgm:prSet presAssocID="{9D51DE3A-D9E7-44EA-84F4-048247EBF7E0}" presName="accentRepeatNode" presStyleLbl="solidAlignAcc1" presStyleIdx="8" presStyleCnt="20"/>
      <dgm:spPr>
        <a:solidFill>
          <a:schemeClr val="lt1">
            <a:hueOff val="0"/>
            <a:satOff val="0"/>
            <a:lumOff val="0"/>
            <a:alpha val="0"/>
          </a:schemeClr>
        </a:solidFill>
        <a:ln>
          <a:noFill/>
        </a:ln>
      </dgm:spPr>
    </dgm:pt>
    <dgm:pt modelId="{30AFDB85-FE9A-4107-BF10-03414A291FF4}" type="pres">
      <dgm:prSet presAssocID="{D0ED0F0E-7617-4E9A-A8A9-0B7ED3E4E06D}" presName="image5" presStyleCnt="0"/>
      <dgm:spPr/>
    </dgm:pt>
    <dgm:pt modelId="{42ECD81D-2804-4ED8-9740-27CA851BA868}" type="pres">
      <dgm:prSet presAssocID="{D0ED0F0E-7617-4E9A-A8A9-0B7ED3E4E06D}" presName="imageRepeatNode" presStyleLbl="alignAcc1" presStyleIdx="4" presStyleCnt="10"/>
      <dgm:spPr/>
    </dgm:pt>
    <dgm:pt modelId="{AF6B9AE8-7D0F-435D-B38B-8B63CE029E12}" type="pres">
      <dgm:prSet presAssocID="{D0ED0F0E-7617-4E9A-A8A9-0B7ED3E4E06D}" presName="imageaccent5" presStyleCnt="0"/>
      <dgm:spPr/>
    </dgm:pt>
    <dgm:pt modelId="{89EA3921-17FD-465A-B360-AA79520019A6}" type="pres">
      <dgm:prSet presAssocID="{D0ED0F0E-7617-4E9A-A8A9-0B7ED3E4E06D}" presName="accentRepeatNode" presStyleLbl="solidAlignAcc1" presStyleIdx="9" presStyleCnt="20"/>
      <dgm:spPr>
        <a:solidFill>
          <a:schemeClr val="lt1">
            <a:hueOff val="0"/>
            <a:satOff val="0"/>
            <a:lumOff val="0"/>
            <a:alpha val="0"/>
          </a:schemeClr>
        </a:solidFill>
        <a:ln>
          <a:noFill/>
        </a:ln>
      </dgm:spPr>
    </dgm:pt>
    <dgm:pt modelId="{04657CF3-DF72-4356-85D9-C105F289AB38}" type="pres">
      <dgm:prSet presAssocID="{24ACBED3-FCBE-4CB3-B6B9-98363F194357}" presName="text6" presStyleCnt="0"/>
      <dgm:spPr/>
    </dgm:pt>
    <dgm:pt modelId="{6FEB2E7A-6E90-41E2-AED6-4D76FDDA904F}" type="pres">
      <dgm:prSet presAssocID="{24ACBED3-FCBE-4CB3-B6B9-98363F194357}" presName="textRepeatNode" presStyleLbl="alignNode1" presStyleIdx="5" presStyleCnt="10">
        <dgm:presLayoutVars>
          <dgm:chMax val="0"/>
          <dgm:chPref val="0"/>
          <dgm:bulletEnabled val="1"/>
        </dgm:presLayoutVars>
      </dgm:prSet>
      <dgm:spPr/>
    </dgm:pt>
    <dgm:pt modelId="{0192CFAF-509F-4DA6-8D84-D2A7395FE5C2}" type="pres">
      <dgm:prSet presAssocID="{24ACBED3-FCBE-4CB3-B6B9-98363F194357}" presName="textaccent6" presStyleCnt="0"/>
      <dgm:spPr/>
    </dgm:pt>
    <dgm:pt modelId="{F92966EA-8999-4970-AB02-D03D2AEB2A70}" type="pres">
      <dgm:prSet presAssocID="{24ACBED3-FCBE-4CB3-B6B9-98363F194357}" presName="accentRepeatNode" presStyleLbl="solidAlignAcc1" presStyleIdx="10" presStyleCnt="20"/>
      <dgm:spPr>
        <a:solidFill>
          <a:schemeClr val="lt1">
            <a:hueOff val="0"/>
            <a:satOff val="0"/>
            <a:lumOff val="0"/>
            <a:alpha val="0"/>
          </a:schemeClr>
        </a:solidFill>
        <a:ln>
          <a:noFill/>
        </a:ln>
      </dgm:spPr>
    </dgm:pt>
    <dgm:pt modelId="{E632226B-55CA-4213-AD01-CB28FB85A83B}" type="pres">
      <dgm:prSet presAssocID="{66E460C9-550F-49EE-AFF9-DD54FE585BE4}" presName="image6" presStyleCnt="0"/>
      <dgm:spPr/>
    </dgm:pt>
    <dgm:pt modelId="{251FA878-F660-491E-B390-C401EA886CE6}" type="pres">
      <dgm:prSet presAssocID="{66E460C9-550F-49EE-AFF9-DD54FE585BE4}" presName="imageRepeatNode" presStyleLbl="alignAcc1" presStyleIdx="5" presStyleCnt="10"/>
      <dgm:spPr/>
    </dgm:pt>
    <dgm:pt modelId="{72A1B8D0-2156-458A-8E4C-ECE91A6B2373}" type="pres">
      <dgm:prSet presAssocID="{66E460C9-550F-49EE-AFF9-DD54FE585BE4}" presName="imageaccent6" presStyleCnt="0"/>
      <dgm:spPr/>
    </dgm:pt>
    <dgm:pt modelId="{A7DA00AA-E21B-48BF-BAFE-A11793380783}" type="pres">
      <dgm:prSet presAssocID="{66E460C9-550F-49EE-AFF9-DD54FE585BE4}" presName="accentRepeatNode" presStyleLbl="solidAlignAcc1" presStyleIdx="11" presStyleCnt="20"/>
      <dgm:spPr>
        <a:solidFill>
          <a:schemeClr val="lt1">
            <a:hueOff val="0"/>
            <a:satOff val="0"/>
            <a:lumOff val="0"/>
            <a:alpha val="0"/>
          </a:schemeClr>
        </a:solidFill>
        <a:ln>
          <a:noFill/>
        </a:ln>
      </dgm:spPr>
    </dgm:pt>
    <dgm:pt modelId="{EAAB0A45-721A-4EDC-8E80-C91E6C56081D}" type="pres">
      <dgm:prSet presAssocID="{41C3C8E2-32F7-4CBC-867D-F1A8D453D0CA}" presName="text7" presStyleCnt="0"/>
      <dgm:spPr/>
    </dgm:pt>
    <dgm:pt modelId="{1E46FCCD-6007-4ACD-840F-568A762EB2E3}" type="pres">
      <dgm:prSet presAssocID="{41C3C8E2-32F7-4CBC-867D-F1A8D453D0CA}" presName="textRepeatNode" presStyleLbl="alignNode1" presStyleIdx="6" presStyleCnt="10">
        <dgm:presLayoutVars>
          <dgm:chMax val="0"/>
          <dgm:chPref val="0"/>
          <dgm:bulletEnabled val="1"/>
        </dgm:presLayoutVars>
      </dgm:prSet>
      <dgm:spPr/>
    </dgm:pt>
    <dgm:pt modelId="{97E0A936-13C9-4299-ADA3-58983D1D4FCB}" type="pres">
      <dgm:prSet presAssocID="{41C3C8E2-32F7-4CBC-867D-F1A8D453D0CA}" presName="textaccent7" presStyleCnt="0"/>
      <dgm:spPr/>
    </dgm:pt>
    <dgm:pt modelId="{6682BD5C-8904-4030-B721-D7181EC8D92F}" type="pres">
      <dgm:prSet presAssocID="{41C3C8E2-32F7-4CBC-867D-F1A8D453D0CA}" presName="accentRepeatNode" presStyleLbl="solidAlignAcc1" presStyleIdx="12" presStyleCnt="20"/>
      <dgm:spPr>
        <a:solidFill>
          <a:schemeClr val="lt1">
            <a:hueOff val="0"/>
            <a:satOff val="0"/>
            <a:lumOff val="0"/>
            <a:alpha val="0"/>
          </a:schemeClr>
        </a:solidFill>
        <a:ln>
          <a:noFill/>
        </a:ln>
      </dgm:spPr>
    </dgm:pt>
    <dgm:pt modelId="{CFBAD42F-3F58-4F2A-A6AE-67B30194BD1F}" type="pres">
      <dgm:prSet presAssocID="{CB5C63EE-345C-4BF5-BEDB-E7B203541F0A}" presName="image7" presStyleCnt="0"/>
      <dgm:spPr/>
    </dgm:pt>
    <dgm:pt modelId="{42C555F0-DB7B-459C-80F1-90C7CB8A2BDC}" type="pres">
      <dgm:prSet presAssocID="{CB5C63EE-345C-4BF5-BEDB-E7B203541F0A}" presName="imageRepeatNode" presStyleLbl="alignAcc1" presStyleIdx="6" presStyleCnt="10"/>
      <dgm:spPr/>
    </dgm:pt>
    <dgm:pt modelId="{7AFDAF6A-7534-4FCF-99F6-B2F7BC3A4895}" type="pres">
      <dgm:prSet presAssocID="{CB5C63EE-345C-4BF5-BEDB-E7B203541F0A}" presName="imageaccent7" presStyleCnt="0"/>
      <dgm:spPr/>
    </dgm:pt>
    <dgm:pt modelId="{923531C3-F203-496F-871D-B5CB2FFA5151}" type="pres">
      <dgm:prSet presAssocID="{CB5C63EE-345C-4BF5-BEDB-E7B203541F0A}" presName="accentRepeatNode" presStyleLbl="solidAlignAcc1" presStyleIdx="13" presStyleCnt="20"/>
      <dgm:spPr>
        <a:solidFill>
          <a:schemeClr val="lt1">
            <a:hueOff val="0"/>
            <a:satOff val="0"/>
            <a:lumOff val="0"/>
            <a:alpha val="0"/>
          </a:schemeClr>
        </a:solidFill>
        <a:ln>
          <a:noFill/>
        </a:ln>
      </dgm:spPr>
    </dgm:pt>
    <dgm:pt modelId="{64882D78-A93E-45BF-92C3-F570F8C25679}" type="pres">
      <dgm:prSet presAssocID="{401B444F-9859-425B-9259-D97FA6F33971}" presName="text8" presStyleCnt="0"/>
      <dgm:spPr/>
    </dgm:pt>
    <dgm:pt modelId="{257F01DC-1629-4B5C-A413-754CA5589F47}" type="pres">
      <dgm:prSet presAssocID="{401B444F-9859-425B-9259-D97FA6F33971}" presName="textRepeatNode" presStyleLbl="alignNode1" presStyleIdx="7" presStyleCnt="10">
        <dgm:presLayoutVars>
          <dgm:chMax val="0"/>
          <dgm:chPref val="0"/>
          <dgm:bulletEnabled val="1"/>
        </dgm:presLayoutVars>
      </dgm:prSet>
      <dgm:spPr/>
    </dgm:pt>
    <dgm:pt modelId="{BA652FAA-04E5-4DD6-B3F7-E81F536DDA92}" type="pres">
      <dgm:prSet presAssocID="{401B444F-9859-425B-9259-D97FA6F33971}" presName="textaccent8" presStyleCnt="0"/>
      <dgm:spPr/>
    </dgm:pt>
    <dgm:pt modelId="{0ED41901-E00B-47B2-A373-58EEC65B0239}" type="pres">
      <dgm:prSet presAssocID="{401B444F-9859-425B-9259-D97FA6F33971}" presName="accentRepeatNode" presStyleLbl="solidAlignAcc1" presStyleIdx="14" presStyleCnt="20"/>
      <dgm:spPr>
        <a:solidFill>
          <a:schemeClr val="lt1">
            <a:hueOff val="0"/>
            <a:satOff val="0"/>
            <a:lumOff val="0"/>
            <a:alpha val="0"/>
          </a:schemeClr>
        </a:solidFill>
        <a:ln>
          <a:noFill/>
        </a:ln>
      </dgm:spPr>
    </dgm:pt>
    <dgm:pt modelId="{DDBAAACF-54F5-46D0-A331-F68CEF77AAD5}" type="pres">
      <dgm:prSet presAssocID="{F03FD94E-4BEB-48D9-BF4D-3A1927022CE9}" presName="image8" presStyleCnt="0"/>
      <dgm:spPr/>
    </dgm:pt>
    <dgm:pt modelId="{7D2DE23B-3565-4218-9322-C4846DC9E395}" type="pres">
      <dgm:prSet presAssocID="{F03FD94E-4BEB-48D9-BF4D-3A1927022CE9}" presName="imageRepeatNode" presStyleLbl="alignAcc1" presStyleIdx="7" presStyleCnt="10"/>
      <dgm:spPr/>
    </dgm:pt>
    <dgm:pt modelId="{4E466D20-50AA-4431-8BF2-17DA8C60CB81}" type="pres">
      <dgm:prSet presAssocID="{F03FD94E-4BEB-48D9-BF4D-3A1927022CE9}" presName="imageaccent8" presStyleCnt="0"/>
      <dgm:spPr/>
    </dgm:pt>
    <dgm:pt modelId="{5D7ECCEE-E085-409D-9DF7-6947F23D6713}" type="pres">
      <dgm:prSet presAssocID="{F03FD94E-4BEB-48D9-BF4D-3A1927022CE9}" presName="accentRepeatNode" presStyleLbl="solidAlignAcc1" presStyleIdx="15" presStyleCnt="20"/>
      <dgm:spPr>
        <a:solidFill>
          <a:schemeClr val="lt1">
            <a:hueOff val="0"/>
            <a:satOff val="0"/>
            <a:lumOff val="0"/>
            <a:alpha val="0"/>
          </a:schemeClr>
        </a:solidFill>
        <a:ln>
          <a:noFill/>
        </a:ln>
      </dgm:spPr>
    </dgm:pt>
    <dgm:pt modelId="{828A1455-F234-45E3-BF91-C9886DCFC602}" type="pres">
      <dgm:prSet presAssocID="{A62B0273-98BE-4AAE-A7C6-5AD9353BC6A3}" presName="text9" presStyleCnt="0"/>
      <dgm:spPr/>
    </dgm:pt>
    <dgm:pt modelId="{59C0F46F-69B4-479F-98EC-EB5221FFBE69}" type="pres">
      <dgm:prSet presAssocID="{A62B0273-98BE-4AAE-A7C6-5AD9353BC6A3}" presName="textRepeatNode" presStyleLbl="alignNode1" presStyleIdx="8" presStyleCnt="10">
        <dgm:presLayoutVars>
          <dgm:chMax val="0"/>
          <dgm:chPref val="0"/>
          <dgm:bulletEnabled val="1"/>
        </dgm:presLayoutVars>
      </dgm:prSet>
      <dgm:spPr/>
    </dgm:pt>
    <dgm:pt modelId="{0816ED67-2D98-48BE-8710-384C525A438D}" type="pres">
      <dgm:prSet presAssocID="{A62B0273-98BE-4AAE-A7C6-5AD9353BC6A3}" presName="textaccent9" presStyleCnt="0"/>
      <dgm:spPr/>
    </dgm:pt>
    <dgm:pt modelId="{28DD45D8-AD4A-4E3F-9F22-368CC065F906}" type="pres">
      <dgm:prSet presAssocID="{A62B0273-98BE-4AAE-A7C6-5AD9353BC6A3}" presName="accentRepeatNode" presStyleLbl="solidAlignAcc1" presStyleIdx="16" presStyleCnt="20"/>
      <dgm:spPr>
        <a:solidFill>
          <a:schemeClr val="lt1">
            <a:hueOff val="0"/>
            <a:satOff val="0"/>
            <a:lumOff val="0"/>
            <a:alpha val="0"/>
          </a:schemeClr>
        </a:solidFill>
        <a:ln>
          <a:noFill/>
        </a:ln>
      </dgm:spPr>
    </dgm:pt>
    <dgm:pt modelId="{158071DD-72C2-47A9-807D-0825D66E9014}" type="pres">
      <dgm:prSet presAssocID="{C3C70AC1-4A55-4128-BC14-B6BA07DDB875}" presName="image9" presStyleCnt="0"/>
      <dgm:spPr/>
    </dgm:pt>
    <dgm:pt modelId="{D98F4429-4B56-446A-8FE4-DA026EB9C9BE}" type="pres">
      <dgm:prSet presAssocID="{C3C70AC1-4A55-4128-BC14-B6BA07DDB875}" presName="imageRepeatNode" presStyleLbl="alignAcc1" presStyleIdx="8" presStyleCnt="10"/>
      <dgm:spPr/>
    </dgm:pt>
    <dgm:pt modelId="{12B1571C-630F-4F5F-BF3F-30FC92F8EA30}" type="pres">
      <dgm:prSet presAssocID="{C3C70AC1-4A55-4128-BC14-B6BA07DDB875}" presName="imageaccent9" presStyleCnt="0"/>
      <dgm:spPr/>
    </dgm:pt>
    <dgm:pt modelId="{7344B338-9488-4E44-8D4D-0F7A7BE598F7}" type="pres">
      <dgm:prSet presAssocID="{C3C70AC1-4A55-4128-BC14-B6BA07DDB875}" presName="accentRepeatNode" presStyleLbl="solidAlignAcc1" presStyleIdx="17" presStyleCnt="20"/>
      <dgm:spPr>
        <a:solidFill>
          <a:schemeClr val="lt1">
            <a:hueOff val="0"/>
            <a:satOff val="0"/>
            <a:lumOff val="0"/>
            <a:alpha val="0"/>
          </a:schemeClr>
        </a:solidFill>
        <a:ln>
          <a:noFill/>
        </a:ln>
      </dgm:spPr>
    </dgm:pt>
    <dgm:pt modelId="{B470277A-E6AD-4271-AB7E-BAE0F65550A5}" type="pres">
      <dgm:prSet presAssocID="{2B309275-A305-4817-B5FE-D1C5ACD7344C}" presName="text10" presStyleCnt="0"/>
      <dgm:spPr/>
    </dgm:pt>
    <dgm:pt modelId="{71416637-4727-4476-8F0C-A8E04879FAE6}" type="pres">
      <dgm:prSet presAssocID="{2B309275-A305-4817-B5FE-D1C5ACD7344C}" presName="textRepeatNode" presStyleLbl="alignNode1" presStyleIdx="9" presStyleCnt="10">
        <dgm:presLayoutVars>
          <dgm:chMax val="0"/>
          <dgm:chPref val="0"/>
          <dgm:bulletEnabled val="1"/>
        </dgm:presLayoutVars>
      </dgm:prSet>
      <dgm:spPr/>
    </dgm:pt>
    <dgm:pt modelId="{F107EE05-0EF9-4D6A-ABB1-C0228C2822C0}" type="pres">
      <dgm:prSet presAssocID="{2B309275-A305-4817-B5FE-D1C5ACD7344C}" presName="textaccent10" presStyleCnt="0"/>
      <dgm:spPr/>
    </dgm:pt>
    <dgm:pt modelId="{FD780BE5-2E01-465D-9256-3E494FEF5CC1}" type="pres">
      <dgm:prSet presAssocID="{2B309275-A305-4817-B5FE-D1C5ACD7344C}" presName="accentRepeatNode" presStyleLbl="solidAlignAcc1" presStyleIdx="18" presStyleCnt="20"/>
      <dgm:spPr>
        <a:solidFill>
          <a:schemeClr val="lt1">
            <a:hueOff val="0"/>
            <a:satOff val="0"/>
            <a:lumOff val="0"/>
            <a:alpha val="0"/>
          </a:schemeClr>
        </a:solidFill>
        <a:ln>
          <a:noFill/>
        </a:ln>
      </dgm:spPr>
    </dgm:pt>
    <dgm:pt modelId="{A3690E22-2F6E-4356-9C79-F8AC5ED68F70}" type="pres">
      <dgm:prSet presAssocID="{741C150A-30BF-49D6-9301-AE4DCF3A28A0}" presName="image10" presStyleCnt="0"/>
      <dgm:spPr/>
    </dgm:pt>
    <dgm:pt modelId="{768DA2C7-BE09-41FE-8D15-0F3E76D1C67F}" type="pres">
      <dgm:prSet presAssocID="{741C150A-30BF-49D6-9301-AE4DCF3A28A0}" presName="imageRepeatNode" presStyleLbl="alignAcc1" presStyleIdx="9" presStyleCnt="10"/>
      <dgm:spPr/>
    </dgm:pt>
    <dgm:pt modelId="{67B5C30B-3C62-4DAC-8777-5F7F40B564C9}" type="pres">
      <dgm:prSet presAssocID="{741C150A-30BF-49D6-9301-AE4DCF3A28A0}" presName="imageaccent10" presStyleCnt="0"/>
      <dgm:spPr/>
    </dgm:pt>
    <dgm:pt modelId="{958FD5CE-2E9D-487B-A1AB-8ABFC14CFFAB}" type="pres">
      <dgm:prSet presAssocID="{741C150A-30BF-49D6-9301-AE4DCF3A28A0}" presName="accentRepeatNode" presStyleLbl="solidAlignAcc1" presStyleIdx="19" presStyleCnt="20"/>
      <dgm:spPr>
        <a:solidFill>
          <a:schemeClr val="lt1">
            <a:hueOff val="0"/>
            <a:satOff val="0"/>
            <a:lumOff val="0"/>
            <a:alpha val="0"/>
          </a:schemeClr>
        </a:solidFill>
        <a:ln>
          <a:noFill/>
        </a:ln>
      </dgm:spPr>
    </dgm:pt>
  </dgm:ptLst>
  <dgm:cxnLst>
    <dgm:cxn modelId="{1988B90B-8F5E-4460-B4C4-450898B3EBDD}" type="presOf" srcId="{741C150A-30BF-49D6-9301-AE4DCF3A28A0}" destId="{768DA2C7-BE09-41FE-8D15-0F3E76D1C67F}" srcOrd="0" destOrd="0" presId="urn:microsoft.com/office/officeart/2008/layout/HexagonCluster"/>
    <dgm:cxn modelId="{1E2BA818-B722-4786-A15B-B4B60ADD728C}" srcId="{D46D5BA4-7499-45EA-8D57-86F04DB5AC94}" destId="{FC7041A3-A21A-4229-B1C6-3CA141B990C6}" srcOrd="0" destOrd="0" parTransId="{7611E3E1-FA6A-475D-82DB-0B3DF654F431}" sibTransId="{A67F3287-B67E-4BCC-90CD-48B75291146D}"/>
    <dgm:cxn modelId="{715FAC19-8B54-4694-AD3E-FDB129CB2FEF}" type="presOf" srcId="{D46D5BA4-7499-45EA-8D57-86F04DB5AC94}" destId="{44DF5925-8DAF-4A31-90C7-DCFAD0CF3123}" srcOrd="0" destOrd="0" presId="urn:microsoft.com/office/officeart/2008/layout/HexagonCluster"/>
    <dgm:cxn modelId="{D2E80A20-6294-484F-A767-C7F74181F529}" type="presOf" srcId="{BEC49A33-03C0-4238-B9C1-F5FCA7E975FB}" destId="{95B28EC6-36EE-45CB-97C4-E111339D9C81}" srcOrd="0" destOrd="0" presId="urn:microsoft.com/office/officeart/2008/layout/HexagonCluster"/>
    <dgm:cxn modelId="{DA07D429-DC77-482F-9C6D-0B05ACD95353}" type="presOf" srcId="{6E9C78A6-B1F2-4D84-A412-D21A57B9F2FA}" destId="{7D254620-0F83-40E9-B776-AD103773FDE8}" srcOrd="0" destOrd="0" presId="urn:microsoft.com/office/officeart/2008/layout/HexagonCluster"/>
    <dgm:cxn modelId="{AB351C2D-3AE0-4A59-9467-EA062C2893F1}" type="presOf" srcId="{CB5C63EE-345C-4BF5-BEDB-E7B203541F0A}" destId="{42C555F0-DB7B-459C-80F1-90C7CB8A2BDC}" srcOrd="0" destOrd="0" presId="urn:microsoft.com/office/officeart/2008/layout/HexagonCluster"/>
    <dgm:cxn modelId="{C33D3C5B-4477-434A-9E42-672FAEB063E0}" srcId="{D46D5BA4-7499-45EA-8D57-86F04DB5AC94}" destId="{0F62394E-F973-4CA4-BCE8-39C787506365}" srcOrd="2" destOrd="0" parTransId="{5DD3F69D-04AE-4191-8981-3579D4C448EF}" sibTransId="{A476B012-D3A8-457D-B8A8-37E4B6F8619A}"/>
    <dgm:cxn modelId="{E6F55F64-A771-49FE-9801-C1998101867C}" srcId="{D46D5BA4-7499-45EA-8D57-86F04DB5AC94}" destId="{2B309275-A305-4817-B5FE-D1C5ACD7344C}" srcOrd="9" destOrd="0" parTransId="{E420402B-9178-45AD-AEE4-23A5AD4EC969}" sibTransId="{741C150A-30BF-49D6-9301-AE4DCF3A28A0}"/>
    <dgm:cxn modelId="{3C507765-463E-41C5-8219-24EAB1605CC4}" type="presOf" srcId="{1FBC3693-3C31-4ABF-A163-52B1ED2D168C}" destId="{77E5AC73-FB56-4132-8961-C203BC454695}" srcOrd="0" destOrd="0" presId="urn:microsoft.com/office/officeart/2008/layout/HexagonCluster"/>
    <dgm:cxn modelId="{17F9E66C-A971-4123-B0BD-BE848CC14308}" type="presOf" srcId="{FC7041A3-A21A-4229-B1C6-3CA141B990C6}" destId="{F955B630-38D1-480A-92C8-B5A3B8955ECB}" srcOrd="0" destOrd="0" presId="urn:microsoft.com/office/officeart/2008/layout/HexagonCluster"/>
    <dgm:cxn modelId="{DC4A5E74-32C9-487B-A100-CCA1F71E0938}" type="presOf" srcId="{C3C70AC1-4A55-4128-BC14-B6BA07DDB875}" destId="{D98F4429-4B56-446A-8FE4-DA026EB9C9BE}" srcOrd="0" destOrd="0" presId="urn:microsoft.com/office/officeart/2008/layout/HexagonCluster"/>
    <dgm:cxn modelId="{04FD0C55-5893-4148-AA98-2A03A8BB3B1B}" type="presOf" srcId="{2B309275-A305-4817-B5FE-D1C5ACD7344C}" destId="{71416637-4727-4476-8F0C-A8E04879FAE6}" srcOrd="0" destOrd="0" presId="urn:microsoft.com/office/officeart/2008/layout/HexagonCluster"/>
    <dgm:cxn modelId="{7E6A925A-4A90-4FFA-97DE-37CB7A4131CF}" type="presOf" srcId="{41C3C8E2-32F7-4CBC-867D-F1A8D453D0CA}" destId="{1E46FCCD-6007-4ACD-840F-568A762EB2E3}" srcOrd="0" destOrd="0" presId="urn:microsoft.com/office/officeart/2008/layout/HexagonCluster"/>
    <dgm:cxn modelId="{D34B147D-8FAE-4171-BE06-6A8BF1E19DE9}" srcId="{D46D5BA4-7499-45EA-8D57-86F04DB5AC94}" destId="{A62B0273-98BE-4AAE-A7C6-5AD9353BC6A3}" srcOrd="8" destOrd="0" parTransId="{7379560D-4566-440F-A055-782DBBD38A3C}" sibTransId="{C3C70AC1-4A55-4128-BC14-B6BA07DDB875}"/>
    <dgm:cxn modelId="{67303E87-C073-4717-B77A-B971E5BD7ED8}" srcId="{D46D5BA4-7499-45EA-8D57-86F04DB5AC94}" destId="{401B444F-9859-425B-9259-D97FA6F33971}" srcOrd="7" destOrd="0" parTransId="{36FE40A9-741D-4162-A97B-6D5FE1C48EF1}" sibTransId="{F03FD94E-4BEB-48D9-BF4D-3A1927022CE9}"/>
    <dgm:cxn modelId="{23187687-6A45-4611-92B7-360F541EFD1D}" srcId="{D46D5BA4-7499-45EA-8D57-86F04DB5AC94}" destId="{9D51DE3A-D9E7-44EA-84F4-048247EBF7E0}" srcOrd="4" destOrd="0" parTransId="{D07A6CE5-C60E-4E4E-B715-8BB99B3D8880}" sibTransId="{D0ED0F0E-7617-4E9A-A8A9-0B7ED3E4E06D}"/>
    <dgm:cxn modelId="{BE78D588-B7BF-4A27-82C2-C55B3895748E}" type="presOf" srcId="{F03FD94E-4BEB-48D9-BF4D-3A1927022CE9}" destId="{7D2DE23B-3565-4218-9322-C4846DC9E395}" srcOrd="0" destOrd="0" presId="urn:microsoft.com/office/officeart/2008/layout/HexagonCluster"/>
    <dgm:cxn modelId="{0D8DF18E-55C5-4D71-B9CE-14BC82CC8E3C}" type="presOf" srcId="{0F62394E-F973-4CA4-BCE8-39C787506365}" destId="{D389F55C-99CE-4C04-BE4A-C0344F84759F}" srcOrd="0" destOrd="0" presId="urn:microsoft.com/office/officeart/2008/layout/HexagonCluster"/>
    <dgm:cxn modelId="{AF1B5193-383D-43FC-9078-7314C265FBE9}" srcId="{D46D5BA4-7499-45EA-8D57-86F04DB5AC94}" destId="{1FBC3693-3C31-4ABF-A163-52B1ED2D168C}" srcOrd="1" destOrd="0" parTransId="{5F8EC655-55FB-45BC-8A42-8CBE839EC577}" sibTransId="{BEC49A33-03C0-4238-B9C1-F5FCA7E975FB}"/>
    <dgm:cxn modelId="{B438B098-3B2C-4272-9826-A5959D597855}" srcId="{D46D5BA4-7499-45EA-8D57-86F04DB5AC94}" destId="{24ACBED3-FCBE-4CB3-B6B9-98363F194357}" srcOrd="5" destOrd="0" parTransId="{02FE0E2C-211F-458F-A904-C8CCFA919951}" sibTransId="{66E460C9-550F-49EE-AFF9-DD54FE585BE4}"/>
    <dgm:cxn modelId="{1FBAF6A2-53B7-40AA-A3E2-4C8AA8F0671D}" type="presOf" srcId="{401B444F-9859-425B-9259-D97FA6F33971}" destId="{257F01DC-1629-4B5C-A413-754CA5589F47}" srcOrd="0" destOrd="0" presId="urn:microsoft.com/office/officeart/2008/layout/HexagonCluster"/>
    <dgm:cxn modelId="{511981AF-3A87-46D4-816F-47D19BBAE656}" type="presOf" srcId="{9D51DE3A-D9E7-44EA-84F4-048247EBF7E0}" destId="{7214F903-203D-4F00-9A82-6C964B91B89E}" srcOrd="0" destOrd="0" presId="urn:microsoft.com/office/officeart/2008/layout/HexagonCluster"/>
    <dgm:cxn modelId="{55ACC3C2-8172-4E1A-97F9-36AF24960BA1}" srcId="{D46D5BA4-7499-45EA-8D57-86F04DB5AC94}" destId="{41C3C8E2-32F7-4CBC-867D-F1A8D453D0CA}" srcOrd="6" destOrd="0" parTransId="{0D3B6004-8514-41BE-A3A7-681D5D6AD615}" sibTransId="{CB5C63EE-345C-4BF5-BEDB-E7B203541F0A}"/>
    <dgm:cxn modelId="{3351F5C4-8FA1-4138-A871-75A9C9842F50}" type="presOf" srcId="{A62B0273-98BE-4AAE-A7C6-5AD9353BC6A3}" destId="{59C0F46F-69B4-479F-98EC-EB5221FFBE69}" srcOrd="0" destOrd="0" presId="urn:microsoft.com/office/officeart/2008/layout/HexagonCluster"/>
    <dgm:cxn modelId="{7AA0F4DE-B129-4656-BEDC-2961CE72A9CD}" type="presOf" srcId="{66E460C9-550F-49EE-AFF9-DD54FE585BE4}" destId="{251FA878-F660-491E-B390-C401EA886CE6}" srcOrd="0" destOrd="0" presId="urn:microsoft.com/office/officeart/2008/layout/HexagonCluster"/>
    <dgm:cxn modelId="{213371DF-CCB0-4DE6-A2DE-9E920B2EA387}" type="presOf" srcId="{A67F3287-B67E-4BCC-90CD-48B75291146D}" destId="{F4ED2ECA-B4EF-4425-A9CC-05F11256768F}" srcOrd="0" destOrd="0" presId="urn:microsoft.com/office/officeart/2008/layout/HexagonCluster"/>
    <dgm:cxn modelId="{A7E681DF-ADF3-4702-A752-FF1C87AE28E8}" type="presOf" srcId="{A1AD8719-9B80-4DAB-BCF9-C8D6FF0BB029}" destId="{22E84D4A-0F1D-4D7C-ADF5-FA1248FF978F}" srcOrd="0" destOrd="0" presId="urn:microsoft.com/office/officeart/2008/layout/HexagonCluster"/>
    <dgm:cxn modelId="{2AFD11E4-5B24-497B-88A6-9928394CAEB5}" type="presOf" srcId="{24ACBED3-FCBE-4CB3-B6B9-98363F194357}" destId="{6FEB2E7A-6E90-41E2-AED6-4D76FDDA904F}" srcOrd="0" destOrd="0" presId="urn:microsoft.com/office/officeart/2008/layout/HexagonCluster"/>
    <dgm:cxn modelId="{B7CB46E5-DD44-45CC-BD2E-94F8E790F7AD}" type="presOf" srcId="{D0ED0F0E-7617-4E9A-A8A9-0B7ED3E4E06D}" destId="{42ECD81D-2804-4ED8-9740-27CA851BA868}" srcOrd="0" destOrd="0" presId="urn:microsoft.com/office/officeart/2008/layout/HexagonCluster"/>
    <dgm:cxn modelId="{B7F42FE6-88D8-4A5A-8879-ED1D72A36DE8}" type="presOf" srcId="{A476B012-D3A8-457D-B8A8-37E4B6F8619A}" destId="{4C6D811C-D374-4EF3-8A7B-673CD56C9135}" srcOrd="0" destOrd="0" presId="urn:microsoft.com/office/officeart/2008/layout/HexagonCluster"/>
    <dgm:cxn modelId="{B64CBEF0-4008-4760-A574-C79D54AF836E}" srcId="{D46D5BA4-7499-45EA-8D57-86F04DB5AC94}" destId="{6E9C78A6-B1F2-4D84-A412-D21A57B9F2FA}" srcOrd="3" destOrd="0" parTransId="{59FC3412-8B78-4314-9169-CD958782461B}" sibTransId="{A1AD8719-9B80-4DAB-BCF9-C8D6FF0BB029}"/>
    <dgm:cxn modelId="{ECB92400-D899-4204-9FE0-808373BCCF15}" type="presParOf" srcId="{44DF5925-8DAF-4A31-90C7-DCFAD0CF3123}" destId="{21C09DAD-04F5-48B8-B568-73435E677BED}" srcOrd="0" destOrd="0" presId="urn:microsoft.com/office/officeart/2008/layout/HexagonCluster"/>
    <dgm:cxn modelId="{39E9694A-3569-4296-90C5-DB38139D11D2}" type="presParOf" srcId="{21C09DAD-04F5-48B8-B568-73435E677BED}" destId="{F955B630-38D1-480A-92C8-B5A3B8955ECB}" srcOrd="0" destOrd="0" presId="urn:microsoft.com/office/officeart/2008/layout/HexagonCluster"/>
    <dgm:cxn modelId="{FDE0EE37-B2E7-4C52-992B-520DF28372C1}" type="presParOf" srcId="{44DF5925-8DAF-4A31-90C7-DCFAD0CF3123}" destId="{2C775826-6B7A-4CBB-8212-0C2D8968B653}" srcOrd="1" destOrd="0" presId="urn:microsoft.com/office/officeart/2008/layout/HexagonCluster"/>
    <dgm:cxn modelId="{E97DA1BD-8DC0-4170-8D4C-42E5C53BA4E9}" type="presParOf" srcId="{2C775826-6B7A-4CBB-8212-0C2D8968B653}" destId="{A2C7ED3A-FEC5-4C16-B4B5-2EC03427BE53}" srcOrd="0" destOrd="0" presId="urn:microsoft.com/office/officeart/2008/layout/HexagonCluster"/>
    <dgm:cxn modelId="{E6B6AFA8-ED01-498E-91BE-A7A9D94CB87A}" type="presParOf" srcId="{44DF5925-8DAF-4A31-90C7-DCFAD0CF3123}" destId="{633B9885-7525-4A16-8A27-3A69F43E0FB7}" srcOrd="2" destOrd="0" presId="urn:microsoft.com/office/officeart/2008/layout/HexagonCluster"/>
    <dgm:cxn modelId="{37336E51-57E1-48C0-82BE-2897CA7E89C3}" type="presParOf" srcId="{633B9885-7525-4A16-8A27-3A69F43E0FB7}" destId="{F4ED2ECA-B4EF-4425-A9CC-05F11256768F}" srcOrd="0" destOrd="0" presId="urn:microsoft.com/office/officeart/2008/layout/HexagonCluster"/>
    <dgm:cxn modelId="{86B17ABD-EBFF-462B-B2CD-25700EC3B3F8}" type="presParOf" srcId="{44DF5925-8DAF-4A31-90C7-DCFAD0CF3123}" destId="{20496554-DDD2-40A2-A686-892B0354B969}" srcOrd="3" destOrd="0" presId="urn:microsoft.com/office/officeart/2008/layout/HexagonCluster"/>
    <dgm:cxn modelId="{E9CF4A3F-E05F-4514-A419-B6300ACEE5E8}" type="presParOf" srcId="{20496554-DDD2-40A2-A686-892B0354B969}" destId="{9017EB28-351E-4FE0-99F9-F3501855C660}" srcOrd="0" destOrd="0" presId="urn:microsoft.com/office/officeart/2008/layout/HexagonCluster"/>
    <dgm:cxn modelId="{A720D9B4-6A86-4BD1-8EE3-9261F11BFA4F}" type="presParOf" srcId="{44DF5925-8DAF-4A31-90C7-DCFAD0CF3123}" destId="{FB112E19-4392-4D15-AE15-2682079FDBA1}" srcOrd="4" destOrd="0" presId="urn:microsoft.com/office/officeart/2008/layout/HexagonCluster"/>
    <dgm:cxn modelId="{852F16BD-775C-469D-9814-9D783C24C504}" type="presParOf" srcId="{FB112E19-4392-4D15-AE15-2682079FDBA1}" destId="{77E5AC73-FB56-4132-8961-C203BC454695}" srcOrd="0" destOrd="0" presId="urn:microsoft.com/office/officeart/2008/layout/HexagonCluster"/>
    <dgm:cxn modelId="{FC06A160-0888-43EB-9BD5-618A8FCABDA9}" type="presParOf" srcId="{44DF5925-8DAF-4A31-90C7-DCFAD0CF3123}" destId="{828F96A6-840C-4A0E-866E-FBCC36665FC0}" srcOrd="5" destOrd="0" presId="urn:microsoft.com/office/officeart/2008/layout/HexagonCluster"/>
    <dgm:cxn modelId="{A8E0976C-668C-437A-81D9-19A9220AEB3F}" type="presParOf" srcId="{828F96A6-840C-4A0E-866E-FBCC36665FC0}" destId="{6535D60F-9B8B-4F05-AAA9-A92A2B2F944F}" srcOrd="0" destOrd="0" presId="urn:microsoft.com/office/officeart/2008/layout/HexagonCluster"/>
    <dgm:cxn modelId="{6C19E9D5-225C-4D96-A3B5-08A3BB75C350}" type="presParOf" srcId="{44DF5925-8DAF-4A31-90C7-DCFAD0CF3123}" destId="{B2EF77B7-382E-4378-B20A-50A4C801785D}" srcOrd="6" destOrd="0" presId="urn:microsoft.com/office/officeart/2008/layout/HexagonCluster"/>
    <dgm:cxn modelId="{160563E5-8023-4DF5-96D0-45A429B4D4E5}" type="presParOf" srcId="{B2EF77B7-382E-4378-B20A-50A4C801785D}" destId="{95B28EC6-36EE-45CB-97C4-E111339D9C81}" srcOrd="0" destOrd="0" presId="urn:microsoft.com/office/officeart/2008/layout/HexagonCluster"/>
    <dgm:cxn modelId="{410B62A8-8F86-433B-8B3E-FFF661DA3F1C}" type="presParOf" srcId="{44DF5925-8DAF-4A31-90C7-DCFAD0CF3123}" destId="{FA78C42F-AC50-4DB3-BD7B-F8C3929CC26A}" srcOrd="7" destOrd="0" presId="urn:microsoft.com/office/officeart/2008/layout/HexagonCluster"/>
    <dgm:cxn modelId="{5680BC60-48A1-419A-986E-5D283BDC3C1A}" type="presParOf" srcId="{FA78C42F-AC50-4DB3-BD7B-F8C3929CC26A}" destId="{C79B1A13-AA7F-4EA7-BC2D-C1EDD14256C6}" srcOrd="0" destOrd="0" presId="urn:microsoft.com/office/officeart/2008/layout/HexagonCluster"/>
    <dgm:cxn modelId="{654D75A7-4FAC-4515-9754-927969BC8CCE}" type="presParOf" srcId="{44DF5925-8DAF-4A31-90C7-DCFAD0CF3123}" destId="{4F550B5F-0E31-401D-8E9F-EB07C84F8D0C}" srcOrd="8" destOrd="0" presId="urn:microsoft.com/office/officeart/2008/layout/HexagonCluster"/>
    <dgm:cxn modelId="{1424B27E-9C26-4B6C-8613-6A5C36904C62}" type="presParOf" srcId="{4F550B5F-0E31-401D-8E9F-EB07C84F8D0C}" destId="{D389F55C-99CE-4C04-BE4A-C0344F84759F}" srcOrd="0" destOrd="0" presId="urn:microsoft.com/office/officeart/2008/layout/HexagonCluster"/>
    <dgm:cxn modelId="{30253E81-6720-4884-AC92-1A97C9F406BC}" type="presParOf" srcId="{44DF5925-8DAF-4A31-90C7-DCFAD0CF3123}" destId="{29A45059-E0B1-440A-91D2-97412F38F76B}" srcOrd="9" destOrd="0" presId="urn:microsoft.com/office/officeart/2008/layout/HexagonCluster"/>
    <dgm:cxn modelId="{0FAD8301-2D24-48B8-ADFB-6E857B7D8DB1}" type="presParOf" srcId="{29A45059-E0B1-440A-91D2-97412F38F76B}" destId="{2602C452-341C-496D-9AAD-D090827FB9AD}" srcOrd="0" destOrd="0" presId="urn:microsoft.com/office/officeart/2008/layout/HexagonCluster"/>
    <dgm:cxn modelId="{A811D0C1-EA51-4578-A3BC-7F80B4318619}" type="presParOf" srcId="{44DF5925-8DAF-4A31-90C7-DCFAD0CF3123}" destId="{71F1E096-3912-41AC-9F3A-8D42F73024B5}" srcOrd="10" destOrd="0" presId="urn:microsoft.com/office/officeart/2008/layout/HexagonCluster"/>
    <dgm:cxn modelId="{757EB96B-8082-4809-91D9-522A6038493E}" type="presParOf" srcId="{71F1E096-3912-41AC-9F3A-8D42F73024B5}" destId="{4C6D811C-D374-4EF3-8A7B-673CD56C9135}" srcOrd="0" destOrd="0" presId="urn:microsoft.com/office/officeart/2008/layout/HexagonCluster"/>
    <dgm:cxn modelId="{E739E519-D053-4698-A3D3-E1DC186DC141}" type="presParOf" srcId="{44DF5925-8DAF-4A31-90C7-DCFAD0CF3123}" destId="{3C0395BF-8E90-47F5-B650-A55FF06189F6}" srcOrd="11" destOrd="0" presId="urn:microsoft.com/office/officeart/2008/layout/HexagonCluster"/>
    <dgm:cxn modelId="{483326B0-957C-49BB-BEEF-669EEFED24C1}" type="presParOf" srcId="{3C0395BF-8E90-47F5-B650-A55FF06189F6}" destId="{84B3D1C8-6845-4F7A-8091-0CA2AFDFE018}" srcOrd="0" destOrd="0" presId="urn:microsoft.com/office/officeart/2008/layout/HexagonCluster"/>
    <dgm:cxn modelId="{24029A15-13D9-4BAA-9963-E81199759491}" type="presParOf" srcId="{44DF5925-8DAF-4A31-90C7-DCFAD0CF3123}" destId="{A481FEB3-F493-402D-83B7-A0151FB41C25}" srcOrd="12" destOrd="0" presId="urn:microsoft.com/office/officeart/2008/layout/HexagonCluster"/>
    <dgm:cxn modelId="{4F949B8F-4D66-46C3-8720-44585F552783}" type="presParOf" srcId="{A481FEB3-F493-402D-83B7-A0151FB41C25}" destId="{7D254620-0F83-40E9-B776-AD103773FDE8}" srcOrd="0" destOrd="0" presId="urn:microsoft.com/office/officeart/2008/layout/HexagonCluster"/>
    <dgm:cxn modelId="{534C629E-D96D-4A1E-8839-97EF5A0CC3FD}" type="presParOf" srcId="{44DF5925-8DAF-4A31-90C7-DCFAD0CF3123}" destId="{6EA0E234-80EC-410D-A2F0-F971A0BA5C0E}" srcOrd="13" destOrd="0" presId="urn:microsoft.com/office/officeart/2008/layout/HexagonCluster"/>
    <dgm:cxn modelId="{70F9A3A2-35BC-495F-B540-67F15C603FDE}" type="presParOf" srcId="{6EA0E234-80EC-410D-A2F0-F971A0BA5C0E}" destId="{15325E0D-19C9-4C98-86A8-3BCF5F47FE07}" srcOrd="0" destOrd="0" presId="urn:microsoft.com/office/officeart/2008/layout/HexagonCluster"/>
    <dgm:cxn modelId="{32F505EC-7900-4FFA-809B-5C37E3B23B5C}" type="presParOf" srcId="{44DF5925-8DAF-4A31-90C7-DCFAD0CF3123}" destId="{FDA9147B-8339-4C3B-BB7C-A3ECC2B71948}" srcOrd="14" destOrd="0" presId="urn:microsoft.com/office/officeart/2008/layout/HexagonCluster"/>
    <dgm:cxn modelId="{7AFCEC12-F32F-46CF-928B-743AB9C8BE92}" type="presParOf" srcId="{FDA9147B-8339-4C3B-BB7C-A3ECC2B71948}" destId="{22E84D4A-0F1D-4D7C-ADF5-FA1248FF978F}" srcOrd="0" destOrd="0" presId="urn:microsoft.com/office/officeart/2008/layout/HexagonCluster"/>
    <dgm:cxn modelId="{F331B162-0D4D-4730-ACB4-A925CFEEAAA7}" type="presParOf" srcId="{44DF5925-8DAF-4A31-90C7-DCFAD0CF3123}" destId="{36A9E6FF-3D16-40B1-9517-986EC064AEAA}" srcOrd="15" destOrd="0" presId="urn:microsoft.com/office/officeart/2008/layout/HexagonCluster"/>
    <dgm:cxn modelId="{E9537392-9B61-41E7-8C95-57BA30ECD1E2}" type="presParOf" srcId="{36A9E6FF-3D16-40B1-9517-986EC064AEAA}" destId="{BBABEC6C-2CDD-461A-B731-1CD3497D231D}" srcOrd="0" destOrd="0" presId="urn:microsoft.com/office/officeart/2008/layout/HexagonCluster"/>
    <dgm:cxn modelId="{8BF68C36-C2EC-4A87-A0EA-6886B96710DF}" type="presParOf" srcId="{44DF5925-8DAF-4A31-90C7-DCFAD0CF3123}" destId="{A57681F1-047D-4D45-8159-4BC1F2A1DF1D}" srcOrd="16" destOrd="0" presId="urn:microsoft.com/office/officeart/2008/layout/HexagonCluster"/>
    <dgm:cxn modelId="{07E7D3BE-BB9A-45F3-9B99-4A08F006ABEF}" type="presParOf" srcId="{A57681F1-047D-4D45-8159-4BC1F2A1DF1D}" destId="{7214F903-203D-4F00-9A82-6C964B91B89E}" srcOrd="0" destOrd="0" presId="urn:microsoft.com/office/officeart/2008/layout/HexagonCluster"/>
    <dgm:cxn modelId="{BF316F95-2087-4724-B765-E7495ECA7D3B}" type="presParOf" srcId="{44DF5925-8DAF-4A31-90C7-DCFAD0CF3123}" destId="{1CDAA8DF-DC0D-4AB9-9F28-5B844256D7D3}" srcOrd="17" destOrd="0" presId="urn:microsoft.com/office/officeart/2008/layout/HexagonCluster"/>
    <dgm:cxn modelId="{08C309F4-B79B-461E-ABE5-8F9DFA43E2BD}" type="presParOf" srcId="{1CDAA8DF-DC0D-4AB9-9F28-5B844256D7D3}" destId="{1449569C-6226-4B1C-AEE6-1FA650D5166D}" srcOrd="0" destOrd="0" presId="urn:microsoft.com/office/officeart/2008/layout/HexagonCluster"/>
    <dgm:cxn modelId="{2215F0C4-6133-40AC-A017-101201C94B5F}" type="presParOf" srcId="{44DF5925-8DAF-4A31-90C7-DCFAD0CF3123}" destId="{30AFDB85-FE9A-4107-BF10-03414A291FF4}" srcOrd="18" destOrd="0" presId="urn:microsoft.com/office/officeart/2008/layout/HexagonCluster"/>
    <dgm:cxn modelId="{FA62E627-AF2D-4774-BCB1-2CD2CD4C6449}" type="presParOf" srcId="{30AFDB85-FE9A-4107-BF10-03414A291FF4}" destId="{42ECD81D-2804-4ED8-9740-27CA851BA868}" srcOrd="0" destOrd="0" presId="urn:microsoft.com/office/officeart/2008/layout/HexagonCluster"/>
    <dgm:cxn modelId="{24611004-0B7C-4CBC-81F4-0F479D00AACC}" type="presParOf" srcId="{44DF5925-8DAF-4A31-90C7-DCFAD0CF3123}" destId="{AF6B9AE8-7D0F-435D-B38B-8B63CE029E12}" srcOrd="19" destOrd="0" presId="urn:microsoft.com/office/officeart/2008/layout/HexagonCluster"/>
    <dgm:cxn modelId="{24FB4855-86FE-47C9-B86C-4A588C7C1981}" type="presParOf" srcId="{AF6B9AE8-7D0F-435D-B38B-8B63CE029E12}" destId="{89EA3921-17FD-465A-B360-AA79520019A6}" srcOrd="0" destOrd="0" presId="urn:microsoft.com/office/officeart/2008/layout/HexagonCluster"/>
    <dgm:cxn modelId="{C8ED457D-7D47-4485-9283-DC8ACE679F68}" type="presParOf" srcId="{44DF5925-8DAF-4A31-90C7-DCFAD0CF3123}" destId="{04657CF3-DF72-4356-85D9-C105F289AB38}" srcOrd="20" destOrd="0" presId="urn:microsoft.com/office/officeart/2008/layout/HexagonCluster"/>
    <dgm:cxn modelId="{AE5F852B-2B28-4999-9AA7-7C4901C0FAFD}" type="presParOf" srcId="{04657CF3-DF72-4356-85D9-C105F289AB38}" destId="{6FEB2E7A-6E90-41E2-AED6-4D76FDDA904F}" srcOrd="0" destOrd="0" presId="urn:microsoft.com/office/officeart/2008/layout/HexagonCluster"/>
    <dgm:cxn modelId="{01C09D39-A8F1-448F-8BF2-5EC3E82BEFCB}" type="presParOf" srcId="{44DF5925-8DAF-4A31-90C7-DCFAD0CF3123}" destId="{0192CFAF-509F-4DA6-8D84-D2A7395FE5C2}" srcOrd="21" destOrd="0" presId="urn:microsoft.com/office/officeart/2008/layout/HexagonCluster"/>
    <dgm:cxn modelId="{A62D49CF-A6C7-431A-BD5F-5D8E8BFB76C5}" type="presParOf" srcId="{0192CFAF-509F-4DA6-8D84-D2A7395FE5C2}" destId="{F92966EA-8999-4970-AB02-D03D2AEB2A70}" srcOrd="0" destOrd="0" presId="urn:microsoft.com/office/officeart/2008/layout/HexagonCluster"/>
    <dgm:cxn modelId="{F3AA05BB-DBC2-4C21-B618-87C576909134}" type="presParOf" srcId="{44DF5925-8DAF-4A31-90C7-DCFAD0CF3123}" destId="{E632226B-55CA-4213-AD01-CB28FB85A83B}" srcOrd="22" destOrd="0" presId="urn:microsoft.com/office/officeart/2008/layout/HexagonCluster"/>
    <dgm:cxn modelId="{69B45ECD-E705-4696-8B16-5F244A0D9E1F}" type="presParOf" srcId="{E632226B-55CA-4213-AD01-CB28FB85A83B}" destId="{251FA878-F660-491E-B390-C401EA886CE6}" srcOrd="0" destOrd="0" presId="urn:microsoft.com/office/officeart/2008/layout/HexagonCluster"/>
    <dgm:cxn modelId="{E4111F3B-E88C-46B7-AE6B-764315CFC097}" type="presParOf" srcId="{44DF5925-8DAF-4A31-90C7-DCFAD0CF3123}" destId="{72A1B8D0-2156-458A-8E4C-ECE91A6B2373}" srcOrd="23" destOrd="0" presId="urn:microsoft.com/office/officeart/2008/layout/HexagonCluster"/>
    <dgm:cxn modelId="{B172D885-C422-4BAC-9732-9F94FD79E3EF}" type="presParOf" srcId="{72A1B8D0-2156-458A-8E4C-ECE91A6B2373}" destId="{A7DA00AA-E21B-48BF-BAFE-A11793380783}" srcOrd="0" destOrd="0" presId="urn:microsoft.com/office/officeart/2008/layout/HexagonCluster"/>
    <dgm:cxn modelId="{C54D0199-7EF6-45A1-A39C-236CF83CCD33}" type="presParOf" srcId="{44DF5925-8DAF-4A31-90C7-DCFAD0CF3123}" destId="{EAAB0A45-721A-4EDC-8E80-C91E6C56081D}" srcOrd="24" destOrd="0" presId="urn:microsoft.com/office/officeart/2008/layout/HexagonCluster"/>
    <dgm:cxn modelId="{1493E05B-6CF8-4766-9B34-A2E8ACD3CDB2}" type="presParOf" srcId="{EAAB0A45-721A-4EDC-8E80-C91E6C56081D}" destId="{1E46FCCD-6007-4ACD-840F-568A762EB2E3}" srcOrd="0" destOrd="0" presId="urn:microsoft.com/office/officeart/2008/layout/HexagonCluster"/>
    <dgm:cxn modelId="{2FFB0B89-47E4-4914-AC34-947533B775F8}" type="presParOf" srcId="{44DF5925-8DAF-4A31-90C7-DCFAD0CF3123}" destId="{97E0A936-13C9-4299-ADA3-58983D1D4FCB}" srcOrd="25" destOrd="0" presId="urn:microsoft.com/office/officeart/2008/layout/HexagonCluster"/>
    <dgm:cxn modelId="{24692623-96F4-4461-8180-23E0C2DEE5F1}" type="presParOf" srcId="{97E0A936-13C9-4299-ADA3-58983D1D4FCB}" destId="{6682BD5C-8904-4030-B721-D7181EC8D92F}" srcOrd="0" destOrd="0" presId="urn:microsoft.com/office/officeart/2008/layout/HexagonCluster"/>
    <dgm:cxn modelId="{343BDD01-2A57-425E-AD7F-8B56BE2A28B9}" type="presParOf" srcId="{44DF5925-8DAF-4A31-90C7-DCFAD0CF3123}" destId="{CFBAD42F-3F58-4F2A-A6AE-67B30194BD1F}" srcOrd="26" destOrd="0" presId="urn:microsoft.com/office/officeart/2008/layout/HexagonCluster"/>
    <dgm:cxn modelId="{D58670C8-216F-4566-A0B9-008654A40BB1}" type="presParOf" srcId="{CFBAD42F-3F58-4F2A-A6AE-67B30194BD1F}" destId="{42C555F0-DB7B-459C-80F1-90C7CB8A2BDC}" srcOrd="0" destOrd="0" presId="urn:microsoft.com/office/officeart/2008/layout/HexagonCluster"/>
    <dgm:cxn modelId="{4ACDB581-0E65-4E82-AA08-98F618D03C73}" type="presParOf" srcId="{44DF5925-8DAF-4A31-90C7-DCFAD0CF3123}" destId="{7AFDAF6A-7534-4FCF-99F6-B2F7BC3A4895}" srcOrd="27" destOrd="0" presId="urn:microsoft.com/office/officeart/2008/layout/HexagonCluster"/>
    <dgm:cxn modelId="{9ECE3B93-C8D7-4BD7-AE23-54AE066E8F3A}" type="presParOf" srcId="{7AFDAF6A-7534-4FCF-99F6-B2F7BC3A4895}" destId="{923531C3-F203-496F-871D-B5CB2FFA5151}" srcOrd="0" destOrd="0" presId="urn:microsoft.com/office/officeart/2008/layout/HexagonCluster"/>
    <dgm:cxn modelId="{497A27A1-3441-4BE7-85CC-86A19CBAE4D2}" type="presParOf" srcId="{44DF5925-8DAF-4A31-90C7-DCFAD0CF3123}" destId="{64882D78-A93E-45BF-92C3-F570F8C25679}" srcOrd="28" destOrd="0" presId="urn:microsoft.com/office/officeart/2008/layout/HexagonCluster"/>
    <dgm:cxn modelId="{F92B2AFC-2847-47C9-B1C4-F110007A2169}" type="presParOf" srcId="{64882D78-A93E-45BF-92C3-F570F8C25679}" destId="{257F01DC-1629-4B5C-A413-754CA5589F47}" srcOrd="0" destOrd="0" presId="urn:microsoft.com/office/officeart/2008/layout/HexagonCluster"/>
    <dgm:cxn modelId="{F497EB24-06D3-464E-AB64-0096E71FF0FC}" type="presParOf" srcId="{44DF5925-8DAF-4A31-90C7-DCFAD0CF3123}" destId="{BA652FAA-04E5-4DD6-B3F7-E81F536DDA92}" srcOrd="29" destOrd="0" presId="urn:microsoft.com/office/officeart/2008/layout/HexagonCluster"/>
    <dgm:cxn modelId="{F2060F12-4EB5-4E5B-9689-0EBA6C401E57}" type="presParOf" srcId="{BA652FAA-04E5-4DD6-B3F7-E81F536DDA92}" destId="{0ED41901-E00B-47B2-A373-58EEC65B0239}" srcOrd="0" destOrd="0" presId="urn:microsoft.com/office/officeart/2008/layout/HexagonCluster"/>
    <dgm:cxn modelId="{DBFE3DE0-F572-414D-A60D-7FB5D755FFF7}" type="presParOf" srcId="{44DF5925-8DAF-4A31-90C7-DCFAD0CF3123}" destId="{DDBAAACF-54F5-46D0-A331-F68CEF77AAD5}" srcOrd="30" destOrd="0" presId="urn:microsoft.com/office/officeart/2008/layout/HexagonCluster"/>
    <dgm:cxn modelId="{1D82293E-2A1E-424D-AD06-CF11B073652F}" type="presParOf" srcId="{DDBAAACF-54F5-46D0-A331-F68CEF77AAD5}" destId="{7D2DE23B-3565-4218-9322-C4846DC9E395}" srcOrd="0" destOrd="0" presId="urn:microsoft.com/office/officeart/2008/layout/HexagonCluster"/>
    <dgm:cxn modelId="{DE00D10E-7B7E-4612-B519-D74F244E8D76}" type="presParOf" srcId="{44DF5925-8DAF-4A31-90C7-DCFAD0CF3123}" destId="{4E466D20-50AA-4431-8BF2-17DA8C60CB81}" srcOrd="31" destOrd="0" presId="urn:microsoft.com/office/officeart/2008/layout/HexagonCluster"/>
    <dgm:cxn modelId="{AA594BD2-80AF-4C12-8B63-26BF8DFF70E8}" type="presParOf" srcId="{4E466D20-50AA-4431-8BF2-17DA8C60CB81}" destId="{5D7ECCEE-E085-409D-9DF7-6947F23D6713}" srcOrd="0" destOrd="0" presId="urn:microsoft.com/office/officeart/2008/layout/HexagonCluster"/>
    <dgm:cxn modelId="{B5D72D52-AFAF-4F8A-A61B-C10452312186}" type="presParOf" srcId="{44DF5925-8DAF-4A31-90C7-DCFAD0CF3123}" destId="{828A1455-F234-45E3-BF91-C9886DCFC602}" srcOrd="32" destOrd="0" presId="urn:microsoft.com/office/officeart/2008/layout/HexagonCluster"/>
    <dgm:cxn modelId="{362ACB3E-AF8B-4E70-A08B-BCF2AA1C36FE}" type="presParOf" srcId="{828A1455-F234-45E3-BF91-C9886DCFC602}" destId="{59C0F46F-69B4-479F-98EC-EB5221FFBE69}" srcOrd="0" destOrd="0" presId="urn:microsoft.com/office/officeart/2008/layout/HexagonCluster"/>
    <dgm:cxn modelId="{3FA1F732-A5B8-455C-8BF0-B57635CEA259}" type="presParOf" srcId="{44DF5925-8DAF-4A31-90C7-DCFAD0CF3123}" destId="{0816ED67-2D98-48BE-8710-384C525A438D}" srcOrd="33" destOrd="0" presId="urn:microsoft.com/office/officeart/2008/layout/HexagonCluster"/>
    <dgm:cxn modelId="{46639644-90D6-43F2-B137-F281B72E1C6F}" type="presParOf" srcId="{0816ED67-2D98-48BE-8710-384C525A438D}" destId="{28DD45D8-AD4A-4E3F-9F22-368CC065F906}" srcOrd="0" destOrd="0" presId="urn:microsoft.com/office/officeart/2008/layout/HexagonCluster"/>
    <dgm:cxn modelId="{3FFD1166-C522-438C-8B96-C153A423E302}" type="presParOf" srcId="{44DF5925-8DAF-4A31-90C7-DCFAD0CF3123}" destId="{158071DD-72C2-47A9-807D-0825D66E9014}" srcOrd="34" destOrd="0" presId="urn:microsoft.com/office/officeart/2008/layout/HexagonCluster"/>
    <dgm:cxn modelId="{B46196E2-DA9C-4845-B0C4-D0AF2E036ECC}" type="presParOf" srcId="{158071DD-72C2-47A9-807D-0825D66E9014}" destId="{D98F4429-4B56-446A-8FE4-DA026EB9C9BE}" srcOrd="0" destOrd="0" presId="urn:microsoft.com/office/officeart/2008/layout/HexagonCluster"/>
    <dgm:cxn modelId="{4E28FD83-2479-434C-B78F-266C8AAC1802}" type="presParOf" srcId="{44DF5925-8DAF-4A31-90C7-DCFAD0CF3123}" destId="{12B1571C-630F-4F5F-BF3F-30FC92F8EA30}" srcOrd="35" destOrd="0" presId="urn:microsoft.com/office/officeart/2008/layout/HexagonCluster"/>
    <dgm:cxn modelId="{DC02D751-3493-4DD4-9411-1A4130D376C7}" type="presParOf" srcId="{12B1571C-630F-4F5F-BF3F-30FC92F8EA30}" destId="{7344B338-9488-4E44-8D4D-0F7A7BE598F7}" srcOrd="0" destOrd="0" presId="urn:microsoft.com/office/officeart/2008/layout/HexagonCluster"/>
    <dgm:cxn modelId="{E5FB7575-BD46-4EE3-9D66-F39D5794479B}" type="presParOf" srcId="{44DF5925-8DAF-4A31-90C7-DCFAD0CF3123}" destId="{B470277A-E6AD-4271-AB7E-BAE0F65550A5}" srcOrd="36" destOrd="0" presId="urn:microsoft.com/office/officeart/2008/layout/HexagonCluster"/>
    <dgm:cxn modelId="{EF4FA929-F0F5-421D-82A4-AFF19DC12C68}" type="presParOf" srcId="{B470277A-E6AD-4271-AB7E-BAE0F65550A5}" destId="{71416637-4727-4476-8F0C-A8E04879FAE6}" srcOrd="0" destOrd="0" presId="urn:microsoft.com/office/officeart/2008/layout/HexagonCluster"/>
    <dgm:cxn modelId="{C8B2B2CC-CC89-420A-B674-3C646AD751C9}" type="presParOf" srcId="{44DF5925-8DAF-4A31-90C7-DCFAD0CF3123}" destId="{F107EE05-0EF9-4D6A-ABB1-C0228C2822C0}" srcOrd="37" destOrd="0" presId="urn:microsoft.com/office/officeart/2008/layout/HexagonCluster"/>
    <dgm:cxn modelId="{8C679B30-EF7A-49DA-AD7C-540364D8F5DB}" type="presParOf" srcId="{F107EE05-0EF9-4D6A-ABB1-C0228C2822C0}" destId="{FD780BE5-2E01-465D-9256-3E494FEF5CC1}" srcOrd="0" destOrd="0" presId="urn:microsoft.com/office/officeart/2008/layout/HexagonCluster"/>
    <dgm:cxn modelId="{E042C189-989E-4BF2-AD9D-D92D8D64A327}" type="presParOf" srcId="{44DF5925-8DAF-4A31-90C7-DCFAD0CF3123}" destId="{A3690E22-2F6E-4356-9C79-F8AC5ED68F70}" srcOrd="38" destOrd="0" presId="urn:microsoft.com/office/officeart/2008/layout/HexagonCluster"/>
    <dgm:cxn modelId="{0B70CFF8-3C98-4568-9F3B-717E87A7DC72}" type="presParOf" srcId="{A3690E22-2F6E-4356-9C79-F8AC5ED68F70}" destId="{768DA2C7-BE09-41FE-8D15-0F3E76D1C67F}" srcOrd="0" destOrd="0" presId="urn:microsoft.com/office/officeart/2008/layout/HexagonCluster"/>
    <dgm:cxn modelId="{65C6ACE9-B638-44B0-AD5E-55FDB94FA9D8}" type="presParOf" srcId="{44DF5925-8DAF-4A31-90C7-DCFAD0CF3123}" destId="{67B5C30B-3C62-4DAC-8777-5F7F40B564C9}" srcOrd="39" destOrd="0" presId="urn:microsoft.com/office/officeart/2008/layout/HexagonCluster"/>
    <dgm:cxn modelId="{923880D6-8323-4EF4-B25E-63AC5A9FC6C4}" type="presParOf" srcId="{67B5C30B-3C62-4DAC-8777-5F7F40B564C9}" destId="{958FD5CE-2E9D-487B-A1AB-8ABFC14CFFA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398BB-DAE7-4992-B34C-2A3C31982901}"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320CC761-BC57-4573-B9E9-93A33391DC1F}">
      <dgm:prSet/>
      <dgm:spPr>
        <a:solidFill>
          <a:srgbClr val="533146">
            <a:alpha val="28000"/>
          </a:srgbClr>
        </a:solidFill>
      </dgm:spPr>
      <dgm:t>
        <a:bodyPr/>
        <a:lstStyle/>
        <a:p>
          <a:r>
            <a:rPr lang="en-US" b="0" i="0" dirty="0"/>
            <a:t>More </a:t>
          </a:r>
          <a:r>
            <a:rPr lang="en-US" b="0" i="0" u="none" dirty="0"/>
            <a:t>than </a:t>
          </a:r>
          <a:r>
            <a:rPr lang="en-US" b="1" i="0" u="none" dirty="0"/>
            <a:t>500</a:t>
          </a:r>
          <a:r>
            <a:rPr lang="en-US" b="0" i="0" u="none" dirty="0"/>
            <a:t> </a:t>
          </a:r>
          <a:r>
            <a:rPr lang="en-US" b="0" i="0" dirty="0"/>
            <a:t>comparison communities across the nation.</a:t>
          </a:r>
          <a:endParaRPr lang="en-US" dirty="0"/>
        </a:p>
      </dgm:t>
    </dgm:pt>
    <dgm:pt modelId="{F65E4BFD-1769-4792-99A7-AB4127F101E1}" type="parTrans" cxnId="{7A38F4F1-B0E5-467E-8F0E-39A91C5BD3A7}">
      <dgm:prSet/>
      <dgm:spPr/>
      <dgm:t>
        <a:bodyPr/>
        <a:lstStyle/>
        <a:p>
          <a:endParaRPr lang="en-US"/>
        </a:p>
      </dgm:t>
    </dgm:pt>
    <dgm:pt modelId="{6492F52D-F6D7-4CD7-A224-0519E1A1ECD3}" type="sibTrans" cxnId="{7A38F4F1-B0E5-467E-8F0E-39A91C5BD3A7}">
      <dgm:prSet/>
      <dgm:spPr/>
      <dgm:t>
        <a:bodyPr/>
        <a:lstStyle/>
        <a:p>
          <a:endParaRPr lang="en-US"/>
        </a:p>
      </dgm:t>
    </dgm:pt>
    <dgm:pt modelId="{56451378-A08C-4776-87D1-A1DDAD060F91}">
      <dgm:prSet/>
      <dgm:spPr>
        <a:solidFill>
          <a:srgbClr val="533146">
            <a:alpha val="28000"/>
          </a:srgbClr>
        </a:solidFill>
      </dgm:spPr>
      <dgm:t>
        <a:bodyPr/>
        <a:lstStyle/>
        <a:p>
          <a:r>
            <a:rPr lang="en-US" b="0" i="0" dirty="0"/>
            <a:t>Representing the opinions of more than </a:t>
          </a:r>
          <a:r>
            <a:rPr lang="en-US" b="1" i="0" u="none" dirty="0"/>
            <a:t>50 million </a:t>
          </a:r>
          <a:r>
            <a:rPr lang="en-US" b="0" i="0" u="none" dirty="0"/>
            <a:t>residents.</a:t>
          </a:r>
          <a:endParaRPr lang="en-US" b="0" u="none" dirty="0"/>
        </a:p>
      </dgm:t>
    </dgm:pt>
    <dgm:pt modelId="{5B6951DC-4C92-44B6-B15C-25ACC82BA88A}" type="parTrans" cxnId="{CB744235-9706-4A2A-8DED-EEA5B5008281}">
      <dgm:prSet/>
      <dgm:spPr/>
      <dgm:t>
        <a:bodyPr/>
        <a:lstStyle/>
        <a:p>
          <a:endParaRPr lang="en-US"/>
        </a:p>
      </dgm:t>
    </dgm:pt>
    <dgm:pt modelId="{FCF8D9A3-39A0-43AC-AED8-B1E8217C1C1A}" type="sibTrans" cxnId="{CB744235-9706-4A2A-8DED-EEA5B5008281}">
      <dgm:prSet/>
      <dgm:spPr/>
      <dgm:t>
        <a:bodyPr/>
        <a:lstStyle/>
        <a:p>
          <a:endParaRPr lang="en-US"/>
        </a:p>
      </dgm:t>
    </dgm:pt>
    <dgm:pt modelId="{EC43C6FD-F9EF-4A35-A9BF-6CFD6770B7F5}" type="pres">
      <dgm:prSet presAssocID="{051398BB-DAE7-4992-B34C-2A3C31982901}" presName="Name0" presStyleCnt="0">
        <dgm:presLayoutVars>
          <dgm:chMax val="7"/>
          <dgm:dir/>
          <dgm:resizeHandles val="exact"/>
        </dgm:presLayoutVars>
      </dgm:prSet>
      <dgm:spPr/>
    </dgm:pt>
    <dgm:pt modelId="{FE7AFA5A-4088-4A3E-A71B-B8F4E38ABD05}" type="pres">
      <dgm:prSet presAssocID="{051398BB-DAE7-4992-B34C-2A3C31982901}" presName="ellipse1" presStyleLbl="vennNode1" presStyleIdx="0" presStyleCnt="2">
        <dgm:presLayoutVars>
          <dgm:bulletEnabled val="1"/>
        </dgm:presLayoutVars>
      </dgm:prSet>
      <dgm:spPr/>
    </dgm:pt>
    <dgm:pt modelId="{8275C733-1DD3-4466-BFEC-485E182510FB}" type="pres">
      <dgm:prSet presAssocID="{051398BB-DAE7-4992-B34C-2A3C31982901}" presName="ellipse2" presStyleLbl="vennNode1" presStyleIdx="1" presStyleCnt="2" custLinFactNeighborX="10511">
        <dgm:presLayoutVars>
          <dgm:bulletEnabled val="1"/>
        </dgm:presLayoutVars>
      </dgm:prSet>
      <dgm:spPr/>
    </dgm:pt>
  </dgm:ptLst>
  <dgm:cxnLst>
    <dgm:cxn modelId="{38F91533-E558-41A7-A797-7D79BD5CA565}" type="presOf" srcId="{051398BB-DAE7-4992-B34C-2A3C31982901}" destId="{EC43C6FD-F9EF-4A35-A9BF-6CFD6770B7F5}" srcOrd="0" destOrd="0" presId="urn:microsoft.com/office/officeart/2005/8/layout/rings+Icon"/>
    <dgm:cxn modelId="{CB744235-9706-4A2A-8DED-EEA5B5008281}" srcId="{051398BB-DAE7-4992-B34C-2A3C31982901}" destId="{56451378-A08C-4776-87D1-A1DDAD060F91}" srcOrd="1" destOrd="0" parTransId="{5B6951DC-4C92-44B6-B15C-25ACC82BA88A}" sibTransId="{FCF8D9A3-39A0-43AC-AED8-B1E8217C1C1A}"/>
    <dgm:cxn modelId="{49290DA6-3E97-4F67-A0C7-94E85D66901E}" type="presOf" srcId="{56451378-A08C-4776-87D1-A1DDAD060F91}" destId="{8275C733-1DD3-4466-BFEC-485E182510FB}" srcOrd="0" destOrd="0" presId="urn:microsoft.com/office/officeart/2005/8/layout/rings+Icon"/>
    <dgm:cxn modelId="{5FC6E2EC-66A4-4718-94D3-D063A449CE44}" type="presOf" srcId="{320CC761-BC57-4573-B9E9-93A33391DC1F}" destId="{FE7AFA5A-4088-4A3E-A71B-B8F4E38ABD05}" srcOrd="0" destOrd="0" presId="urn:microsoft.com/office/officeart/2005/8/layout/rings+Icon"/>
    <dgm:cxn modelId="{7A38F4F1-B0E5-467E-8F0E-39A91C5BD3A7}" srcId="{051398BB-DAE7-4992-B34C-2A3C31982901}" destId="{320CC761-BC57-4573-B9E9-93A33391DC1F}" srcOrd="0" destOrd="0" parTransId="{F65E4BFD-1769-4792-99A7-AB4127F101E1}" sibTransId="{6492F52D-F6D7-4CD7-A224-0519E1A1ECD3}"/>
    <dgm:cxn modelId="{8097D1E4-1F98-4AF7-8478-397314DD8E9C}" type="presParOf" srcId="{EC43C6FD-F9EF-4A35-A9BF-6CFD6770B7F5}" destId="{FE7AFA5A-4088-4A3E-A71B-B8F4E38ABD05}" srcOrd="0" destOrd="0" presId="urn:microsoft.com/office/officeart/2005/8/layout/rings+Icon"/>
    <dgm:cxn modelId="{58A4EEEF-B587-4319-9000-8D00E426D7AB}" type="presParOf" srcId="{EC43C6FD-F9EF-4A35-A9BF-6CFD6770B7F5}" destId="{8275C733-1DD3-4466-BFEC-485E182510FB}"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89BBD-4293-4BDE-B4F5-D1860CC2B31D}">
      <dsp:nvSpPr>
        <dsp:cNvPr id="0" name=""/>
        <dsp:cNvSpPr/>
      </dsp:nvSpPr>
      <dsp:spPr>
        <a:xfrm>
          <a:off x="1191" y="1926766"/>
          <a:ext cx="2477211" cy="506030"/>
        </a:xfrm>
        <a:prstGeom prst="roundRect">
          <a:avLst>
            <a:gd name="adj" fmla="val 1000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t" anchorCtr="0">
          <a:noAutofit/>
        </a:bodyPr>
        <a:lstStyle/>
        <a:p>
          <a:pPr marL="0" lvl="0" indent="0" algn="ctr" defTabSz="1066800">
            <a:lnSpc>
              <a:spcPct val="120000"/>
            </a:lnSpc>
            <a:spcBef>
              <a:spcPct val="0"/>
            </a:spcBef>
            <a:spcAft>
              <a:spcPts val="0"/>
            </a:spcAft>
            <a:buNone/>
          </a:pPr>
          <a:r>
            <a:rPr lang="en-US" sz="2400" b="1" i="0" kern="1200" dirty="0"/>
            <a:t>Monitor trends </a:t>
          </a:r>
        </a:p>
        <a:p>
          <a:pPr marL="0" lvl="0" indent="0" algn="ctr" defTabSz="1066800">
            <a:lnSpc>
              <a:spcPct val="120000"/>
            </a:lnSpc>
            <a:spcBef>
              <a:spcPct val="0"/>
            </a:spcBef>
            <a:spcAft>
              <a:spcPts val="0"/>
            </a:spcAft>
            <a:buNone/>
          </a:pPr>
          <a:r>
            <a:rPr lang="en-US" sz="2400" b="1" i="0" kern="1200" dirty="0"/>
            <a:t>in resident opinion</a:t>
          </a:r>
          <a:endParaRPr lang="en-US" sz="2400" b="1" kern="1200" dirty="0"/>
        </a:p>
      </dsp:txBody>
      <dsp:txXfrm>
        <a:off x="16012" y="1941587"/>
        <a:ext cx="2447569" cy="476388"/>
      </dsp:txXfrm>
    </dsp:sp>
    <dsp:sp modelId="{1C2BF46C-99B2-49F1-B585-34C8E8E13B90}">
      <dsp:nvSpPr>
        <dsp:cNvPr id="0" name=""/>
        <dsp:cNvSpPr/>
      </dsp:nvSpPr>
      <dsp:spPr>
        <a:xfrm>
          <a:off x="2731418" y="1926766"/>
          <a:ext cx="2477211" cy="506030"/>
        </a:xfrm>
        <a:prstGeom prst="roundRect">
          <a:avLst>
            <a:gd name="adj" fmla="val 1000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t" anchorCtr="0">
          <a:noAutofit/>
        </a:bodyPr>
        <a:lstStyle/>
        <a:p>
          <a:pPr marL="0" lvl="0" indent="0" algn="ctr" defTabSz="1066800">
            <a:lnSpc>
              <a:spcPct val="120000"/>
            </a:lnSpc>
            <a:spcBef>
              <a:spcPct val="0"/>
            </a:spcBef>
            <a:spcAft>
              <a:spcPct val="35000"/>
            </a:spcAft>
            <a:buNone/>
          </a:pPr>
          <a:r>
            <a:rPr lang="en-US" sz="2400" b="1" i="0" kern="1200" dirty="0"/>
            <a:t>Measure government performance</a:t>
          </a:r>
          <a:endParaRPr lang="en-US" sz="2400" b="1" kern="1200" dirty="0"/>
        </a:p>
      </dsp:txBody>
      <dsp:txXfrm>
        <a:off x="2746239" y="1941587"/>
        <a:ext cx="2447569" cy="476388"/>
      </dsp:txXfrm>
    </dsp:sp>
    <dsp:sp modelId="{364B2C2F-B776-46B0-8799-B0F1D2D32B0D}">
      <dsp:nvSpPr>
        <dsp:cNvPr id="0" name=""/>
        <dsp:cNvSpPr/>
      </dsp:nvSpPr>
      <dsp:spPr>
        <a:xfrm>
          <a:off x="5461644" y="1926766"/>
          <a:ext cx="2477211" cy="506030"/>
        </a:xfrm>
        <a:prstGeom prst="roundRect">
          <a:avLst>
            <a:gd name="adj" fmla="val 1000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t" anchorCtr="0">
          <a:noAutofit/>
        </a:bodyPr>
        <a:lstStyle/>
        <a:p>
          <a:pPr marL="0" lvl="0" indent="0" algn="ctr" defTabSz="1066800">
            <a:lnSpc>
              <a:spcPct val="120000"/>
            </a:lnSpc>
            <a:spcBef>
              <a:spcPct val="0"/>
            </a:spcBef>
            <a:spcAft>
              <a:spcPct val="35000"/>
            </a:spcAft>
            <a:buNone/>
          </a:pPr>
          <a:r>
            <a:rPr lang="en-US" sz="2400" b="1" i="0" kern="1200" dirty="0"/>
            <a:t>Inform budget, land use, strategic planning decisions</a:t>
          </a:r>
          <a:endParaRPr lang="en-US" sz="2400" b="1" kern="1200" dirty="0"/>
        </a:p>
      </dsp:txBody>
      <dsp:txXfrm>
        <a:off x="5476465" y="1941587"/>
        <a:ext cx="2447569" cy="476388"/>
      </dsp:txXfrm>
    </dsp:sp>
    <dsp:sp modelId="{32F34BB4-58E4-433C-ABD9-443F00DF5318}">
      <dsp:nvSpPr>
        <dsp:cNvPr id="0" name=""/>
        <dsp:cNvSpPr/>
      </dsp:nvSpPr>
      <dsp:spPr>
        <a:xfrm>
          <a:off x="8191871" y="1926766"/>
          <a:ext cx="2477211" cy="506030"/>
        </a:xfrm>
        <a:prstGeom prst="roundRect">
          <a:avLst>
            <a:gd name="adj" fmla="val 1000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t" anchorCtr="0">
          <a:noAutofit/>
        </a:bodyPr>
        <a:lstStyle/>
        <a:p>
          <a:pPr marL="0" lvl="0" indent="0" algn="ctr" defTabSz="1066800">
            <a:lnSpc>
              <a:spcPct val="120000"/>
            </a:lnSpc>
            <a:spcBef>
              <a:spcPct val="0"/>
            </a:spcBef>
            <a:spcAft>
              <a:spcPct val="35000"/>
            </a:spcAft>
            <a:buNone/>
          </a:pPr>
          <a:r>
            <a:rPr lang="en-US" sz="2400" b="1" i="0" kern="1200" dirty="0"/>
            <a:t>Benchmark against other communities</a:t>
          </a:r>
          <a:endParaRPr lang="en-US" sz="2400" b="1" kern="1200" dirty="0"/>
        </a:p>
      </dsp:txBody>
      <dsp:txXfrm>
        <a:off x="8206692" y="1941587"/>
        <a:ext cx="2447569" cy="476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5B630-38D1-480A-92C8-B5A3B8955ECB}">
      <dsp:nvSpPr>
        <dsp:cNvPr id="0" name=""/>
        <dsp:cNvSpPr/>
      </dsp:nvSpPr>
      <dsp:spPr>
        <a:xfrm>
          <a:off x="3008575" y="1983309"/>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Economy</a:t>
          </a:r>
          <a:endParaRPr lang="en-US" sz="1600" b="1" kern="1200" dirty="0">
            <a:latin typeface="Agency FB" panose="020B0503020202020204" pitchFamily="34" charset="0"/>
          </a:endParaRPr>
        </a:p>
      </dsp:txBody>
      <dsp:txXfrm>
        <a:off x="3223905" y="2168165"/>
        <a:ext cx="959708" cy="823884"/>
      </dsp:txXfrm>
    </dsp:sp>
    <dsp:sp modelId="{A2C7ED3A-FEC5-4C16-B4B5-2EC03427BE53}">
      <dsp:nvSpPr>
        <dsp:cNvPr id="0" name=""/>
        <dsp:cNvSpPr/>
      </dsp:nvSpPr>
      <dsp:spPr>
        <a:xfrm>
          <a:off x="3041985" y="2517178"/>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4ED2ECA-B4EF-4425-A9CC-05F11256768F}">
      <dsp:nvSpPr>
        <dsp:cNvPr id="0" name=""/>
        <dsp:cNvSpPr/>
      </dsp:nvSpPr>
      <dsp:spPr>
        <a:xfrm>
          <a:off x="1812669" y="1323582"/>
          <a:ext cx="1390368" cy="1193596"/>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9017EB28-351E-4FE0-99F9-F3501855C660}">
      <dsp:nvSpPr>
        <dsp:cNvPr id="0" name=""/>
        <dsp:cNvSpPr/>
      </dsp:nvSpPr>
      <dsp:spPr>
        <a:xfrm>
          <a:off x="2764425" y="2358307"/>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7E5AC73-FB56-4132-8961-C203BC454695}">
      <dsp:nvSpPr>
        <dsp:cNvPr id="0" name=""/>
        <dsp:cNvSpPr/>
      </dsp:nvSpPr>
      <dsp:spPr>
        <a:xfrm>
          <a:off x="4205338" y="1319455"/>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Mobility</a:t>
          </a:r>
          <a:endParaRPr lang="en-US" sz="1600" b="1" kern="1200" dirty="0">
            <a:latin typeface="Agency FB" panose="020B0503020202020204" pitchFamily="34" charset="0"/>
          </a:endParaRPr>
        </a:p>
      </dsp:txBody>
      <dsp:txXfrm>
        <a:off x="4420668" y="1504311"/>
        <a:ext cx="959708" cy="823884"/>
      </dsp:txXfrm>
    </dsp:sp>
    <dsp:sp modelId="{6535D60F-9B8B-4F05-AAA9-A92A2B2F944F}">
      <dsp:nvSpPr>
        <dsp:cNvPr id="0" name=""/>
        <dsp:cNvSpPr/>
      </dsp:nvSpPr>
      <dsp:spPr>
        <a:xfrm>
          <a:off x="5162234" y="2352117"/>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5B28EC6-36EE-45CB-97C4-E111339D9C81}">
      <dsp:nvSpPr>
        <dsp:cNvPr id="0" name=""/>
        <dsp:cNvSpPr/>
      </dsp:nvSpPr>
      <dsp:spPr>
        <a:xfrm>
          <a:off x="5401243" y="1980730"/>
          <a:ext cx="1390368" cy="1193596"/>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C79B1A13-AA7F-4EA7-BC2D-C1EDD14256C6}">
      <dsp:nvSpPr>
        <dsp:cNvPr id="0" name=""/>
        <dsp:cNvSpPr/>
      </dsp:nvSpPr>
      <dsp:spPr>
        <a:xfrm>
          <a:off x="5434653" y="2512020"/>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389F55C-99CE-4C04-BE4A-C0344F84759F}">
      <dsp:nvSpPr>
        <dsp:cNvPr id="0" name=""/>
        <dsp:cNvSpPr/>
      </dsp:nvSpPr>
      <dsp:spPr>
        <a:xfrm>
          <a:off x="3008575" y="663338"/>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Community Design</a:t>
          </a:r>
          <a:endParaRPr lang="en-US" sz="1600" b="1" kern="1200" dirty="0">
            <a:latin typeface="Agency FB" panose="020B0503020202020204" pitchFamily="34" charset="0"/>
          </a:endParaRPr>
        </a:p>
      </dsp:txBody>
      <dsp:txXfrm>
        <a:off x="3223905" y="848194"/>
        <a:ext cx="959708" cy="823884"/>
      </dsp:txXfrm>
    </dsp:sp>
    <dsp:sp modelId="{2602C452-341C-496D-9AAD-D090827FB9AD}">
      <dsp:nvSpPr>
        <dsp:cNvPr id="0" name=""/>
        <dsp:cNvSpPr/>
      </dsp:nvSpPr>
      <dsp:spPr>
        <a:xfrm>
          <a:off x="3955191" y="679844"/>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C6D811C-D374-4EF3-8A7B-673CD56C9135}">
      <dsp:nvSpPr>
        <dsp:cNvPr id="0" name=""/>
        <dsp:cNvSpPr/>
      </dsp:nvSpPr>
      <dsp:spPr>
        <a:xfrm>
          <a:off x="4205338" y="0"/>
          <a:ext cx="1390368" cy="1193596"/>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84B3D1C8-6845-4F7A-8091-0CA2AFDFE018}">
      <dsp:nvSpPr>
        <dsp:cNvPr id="0" name=""/>
        <dsp:cNvSpPr/>
      </dsp:nvSpPr>
      <dsp:spPr>
        <a:xfrm>
          <a:off x="4244744" y="528710"/>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D254620-0F83-40E9-B776-AD103773FDE8}">
      <dsp:nvSpPr>
        <dsp:cNvPr id="0" name=""/>
        <dsp:cNvSpPr/>
      </dsp:nvSpPr>
      <dsp:spPr>
        <a:xfrm>
          <a:off x="5401243" y="661275"/>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Utilities</a:t>
          </a:r>
          <a:endParaRPr lang="en-US" sz="1600" b="1" kern="1200" dirty="0">
            <a:latin typeface="Agency FB" panose="020B0503020202020204" pitchFamily="34" charset="0"/>
          </a:endParaRPr>
        </a:p>
      </dsp:txBody>
      <dsp:txXfrm>
        <a:off x="5616573" y="846131"/>
        <a:ext cx="959708" cy="823884"/>
      </dsp:txXfrm>
    </dsp:sp>
    <dsp:sp modelId="{15325E0D-19C9-4C98-86A8-3BCF5F47FE07}">
      <dsp:nvSpPr>
        <dsp:cNvPr id="0" name=""/>
        <dsp:cNvSpPr/>
      </dsp:nvSpPr>
      <dsp:spPr>
        <a:xfrm>
          <a:off x="6604002" y="1189985"/>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2E84D4A-0F1D-4D7C-ADF5-FA1248FF978F}">
      <dsp:nvSpPr>
        <dsp:cNvPr id="0" name=""/>
        <dsp:cNvSpPr/>
      </dsp:nvSpPr>
      <dsp:spPr>
        <a:xfrm>
          <a:off x="6597149" y="1332350"/>
          <a:ext cx="1390368" cy="1193596"/>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BBABEC6C-2CDD-461A-B731-1CD3497D231D}">
      <dsp:nvSpPr>
        <dsp:cNvPr id="0" name=""/>
        <dsp:cNvSpPr/>
      </dsp:nvSpPr>
      <dsp:spPr>
        <a:xfrm>
          <a:off x="6867856" y="1353499"/>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214F903-203D-4F00-9A82-6C964B91B89E}">
      <dsp:nvSpPr>
        <dsp:cNvPr id="0" name=""/>
        <dsp:cNvSpPr/>
      </dsp:nvSpPr>
      <dsp:spPr>
        <a:xfrm>
          <a:off x="6597149" y="12379"/>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Safety</a:t>
          </a:r>
          <a:endParaRPr lang="en-US" sz="1600" b="1" kern="1200" dirty="0">
            <a:latin typeface="Agency FB" panose="020B0503020202020204" pitchFamily="34" charset="0"/>
          </a:endParaRPr>
        </a:p>
      </dsp:txBody>
      <dsp:txXfrm>
        <a:off x="6812479" y="197235"/>
        <a:ext cx="959708" cy="823884"/>
      </dsp:txXfrm>
    </dsp:sp>
    <dsp:sp modelId="{1449569C-6226-4B1C-AEE6-1FA650D5166D}">
      <dsp:nvSpPr>
        <dsp:cNvPr id="0" name=""/>
        <dsp:cNvSpPr/>
      </dsp:nvSpPr>
      <dsp:spPr>
        <a:xfrm>
          <a:off x="7799908" y="547795"/>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2ECD81D-2804-4ED8-9740-27CA851BA868}">
      <dsp:nvSpPr>
        <dsp:cNvPr id="0" name=""/>
        <dsp:cNvSpPr/>
      </dsp:nvSpPr>
      <dsp:spPr>
        <a:xfrm>
          <a:off x="7793912" y="678812"/>
          <a:ext cx="1390368" cy="1193596"/>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89EA3921-17FD-465A-B360-AA79520019A6}">
      <dsp:nvSpPr>
        <dsp:cNvPr id="0" name=""/>
        <dsp:cNvSpPr/>
      </dsp:nvSpPr>
      <dsp:spPr>
        <a:xfrm>
          <a:off x="8070615" y="705119"/>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EB2E7A-6E90-41E2-AED6-4D76FDDA904F}">
      <dsp:nvSpPr>
        <dsp:cNvPr id="0" name=""/>
        <dsp:cNvSpPr/>
      </dsp:nvSpPr>
      <dsp:spPr>
        <a:xfrm>
          <a:off x="7793912" y="1996205"/>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Natural Environment</a:t>
          </a:r>
          <a:endParaRPr lang="en-US" sz="1600" b="1" kern="1200" dirty="0">
            <a:latin typeface="Agency FB" panose="020B0503020202020204" pitchFamily="34" charset="0"/>
          </a:endParaRPr>
        </a:p>
      </dsp:txBody>
      <dsp:txXfrm>
        <a:off x="8009242" y="2181061"/>
        <a:ext cx="959708" cy="823884"/>
      </dsp:txXfrm>
    </dsp:sp>
    <dsp:sp modelId="{F92966EA-8999-4970-AB02-D03D2AEB2A70}">
      <dsp:nvSpPr>
        <dsp:cNvPr id="0" name=""/>
        <dsp:cNvSpPr/>
      </dsp:nvSpPr>
      <dsp:spPr>
        <a:xfrm>
          <a:off x="8068901" y="3041762"/>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51FA878-F660-491E-B390-C401EA886CE6}">
      <dsp:nvSpPr>
        <dsp:cNvPr id="0" name=""/>
        <dsp:cNvSpPr/>
      </dsp:nvSpPr>
      <dsp:spPr>
        <a:xfrm>
          <a:off x="6597149" y="2649743"/>
          <a:ext cx="1390368" cy="1193596"/>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A7DA00AA-E21B-48BF-BAFE-A11793380783}">
      <dsp:nvSpPr>
        <dsp:cNvPr id="0" name=""/>
        <dsp:cNvSpPr/>
      </dsp:nvSpPr>
      <dsp:spPr>
        <a:xfrm>
          <a:off x="7811045" y="3173295"/>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46FCCD-6007-4ACD-840F-568A762EB2E3}">
      <dsp:nvSpPr>
        <dsp:cNvPr id="0" name=""/>
        <dsp:cNvSpPr/>
      </dsp:nvSpPr>
      <dsp:spPr>
        <a:xfrm>
          <a:off x="4204481" y="2642005"/>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Parks &amp; Recreation</a:t>
          </a:r>
          <a:endParaRPr lang="en-US" sz="1600" b="1" kern="1200" dirty="0">
            <a:latin typeface="Agency FB" panose="020B0503020202020204" pitchFamily="34" charset="0"/>
          </a:endParaRPr>
        </a:p>
      </dsp:txBody>
      <dsp:txXfrm>
        <a:off x="4419811" y="2826861"/>
        <a:ext cx="959708" cy="823884"/>
      </dsp:txXfrm>
    </dsp:sp>
    <dsp:sp modelId="{6682BD5C-8904-4030-B721-D7181EC8D92F}">
      <dsp:nvSpPr>
        <dsp:cNvPr id="0" name=""/>
        <dsp:cNvSpPr/>
      </dsp:nvSpPr>
      <dsp:spPr>
        <a:xfrm>
          <a:off x="4243887" y="3171232"/>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2C555F0-DB7B-459C-80F1-90C7CB8A2BDC}">
      <dsp:nvSpPr>
        <dsp:cNvPr id="0" name=""/>
        <dsp:cNvSpPr/>
      </dsp:nvSpPr>
      <dsp:spPr>
        <a:xfrm>
          <a:off x="3007718" y="3305860"/>
          <a:ext cx="1390368" cy="1193596"/>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923531C3-F203-496F-871D-B5CB2FFA5151}">
      <dsp:nvSpPr>
        <dsp:cNvPr id="0" name=""/>
        <dsp:cNvSpPr/>
      </dsp:nvSpPr>
      <dsp:spPr>
        <a:xfrm>
          <a:off x="3954334" y="3322366"/>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57F01DC-1629-4B5C-A413-754CA5589F47}">
      <dsp:nvSpPr>
        <dsp:cNvPr id="0" name=""/>
        <dsp:cNvSpPr/>
      </dsp:nvSpPr>
      <dsp:spPr>
        <a:xfrm>
          <a:off x="8983821" y="2665217"/>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gency FB" panose="020B0503020202020204" pitchFamily="34" charset="0"/>
            </a:rPr>
            <a:t>Health and Wellness</a:t>
          </a:r>
          <a:endParaRPr lang="en-US" sz="1600" b="1" kern="1200" dirty="0">
            <a:latin typeface="Agency FB" panose="020B0503020202020204" pitchFamily="34" charset="0"/>
          </a:endParaRPr>
        </a:p>
      </dsp:txBody>
      <dsp:txXfrm>
        <a:off x="9199151" y="2850073"/>
        <a:ext cx="959708" cy="823884"/>
      </dsp:txXfrm>
    </dsp:sp>
    <dsp:sp modelId="{0ED41901-E00B-47B2-A373-58EEC65B0239}">
      <dsp:nvSpPr>
        <dsp:cNvPr id="0" name=""/>
        <dsp:cNvSpPr/>
      </dsp:nvSpPr>
      <dsp:spPr>
        <a:xfrm>
          <a:off x="9259667" y="3710775"/>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D2DE23B-3565-4218-9322-C4846DC9E395}">
      <dsp:nvSpPr>
        <dsp:cNvPr id="0" name=""/>
        <dsp:cNvSpPr/>
      </dsp:nvSpPr>
      <dsp:spPr>
        <a:xfrm>
          <a:off x="7787915" y="3318239"/>
          <a:ext cx="1390368" cy="1193596"/>
        </a:xfrm>
        <a:prstGeom prst="hexagon">
          <a:avLst>
            <a:gd name="adj" fmla="val 25000"/>
            <a:gd name="vf" fmla="val 115470"/>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5D7ECCEE-E085-409D-9DF7-6947F23D6713}">
      <dsp:nvSpPr>
        <dsp:cNvPr id="0" name=""/>
        <dsp:cNvSpPr/>
      </dsp:nvSpPr>
      <dsp:spPr>
        <a:xfrm>
          <a:off x="9001811" y="3842308"/>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9C0F46F-69B4-479F-98EC-EB5221FFBE69}">
      <dsp:nvSpPr>
        <dsp:cNvPr id="0" name=""/>
        <dsp:cNvSpPr/>
      </dsp:nvSpPr>
      <dsp:spPr>
        <a:xfrm>
          <a:off x="8988961" y="25790"/>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gency FB" panose="020B0503020202020204" pitchFamily="34" charset="0"/>
            </a:rPr>
            <a:t>Education, Arts, &amp; Culture</a:t>
          </a:r>
          <a:endParaRPr lang="en-US" sz="1600" b="1" kern="1200">
            <a:latin typeface="Agency FB" panose="020B0503020202020204" pitchFamily="34" charset="0"/>
          </a:endParaRPr>
        </a:p>
      </dsp:txBody>
      <dsp:txXfrm>
        <a:off x="9204291" y="210646"/>
        <a:ext cx="959708" cy="823884"/>
      </dsp:txXfrm>
    </dsp:sp>
    <dsp:sp modelId="{28DD45D8-AD4A-4E3F-9F22-368CC065F906}">
      <dsp:nvSpPr>
        <dsp:cNvPr id="0" name=""/>
        <dsp:cNvSpPr/>
      </dsp:nvSpPr>
      <dsp:spPr>
        <a:xfrm>
          <a:off x="9950997" y="1074959"/>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98F4429-4B56-446A-8FE4-DA026EB9C9BE}">
      <dsp:nvSpPr>
        <dsp:cNvPr id="0" name=""/>
        <dsp:cNvSpPr/>
      </dsp:nvSpPr>
      <dsp:spPr>
        <a:xfrm>
          <a:off x="8988961" y="1343183"/>
          <a:ext cx="1390368" cy="1193596"/>
        </a:xfrm>
        <a:prstGeom prst="hexagon">
          <a:avLst>
            <a:gd name="adj" fmla="val 25000"/>
            <a:gd name="vf" fmla="val 115470"/>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7344B338-9488-4E44-8D4D-0F7A7BE598F7}">
      <dsp:nvSpPr>
        <dsp:cNvPr id="0" name=""/>
        <dsp:cNvSpPr/>
      </dsp:nvSpPr>
      <dsp:spPr>
        <a:xfrm>
          <a:off x="9950997" y="1350404"/>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1416637-4727-4476-8F0C-A8E04879FAE6}">
      <dsp:nvSpPr>
        <dsp:cNvPr id="0" name=""/>
        <dsp:cNvSpPr/>
      </dsp:nvSpPr>
      <dsp:spPr>
        <a:xfrm>
          <a:off x="5396103" y="3311018"/>
          <a:ext cx="1390368" cy="1193596"/>
        </a:xfrm>
        <a:prstGeom prst="hexagon">
          <a:avLst>
            <a:gd name="adj" fmla="val 25000"/>
            <a:gd name="vf" fmla="val 115470"/>
          </a:avLst>
        </a:prstGeom>
        <a:solidFill>
          <a:srgbClr val="132D29"/>
        </a:solidFill>
        <a:ln w="25400" cap="flat" cmpd="sng" algn="ctr">
          <a:solidFill>
            <a:srgbClr val="132D2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1" i="0" kern="1200"/>
            <a:t>Inclusivity &amp; Engagement</a:t>
          </a:r>
          <a:endParaRPr lang="en-US" sz="1200" b="1" kern="1200"/>
        </a:p>
      </dsp:txBody>
      <dsp:txXfrm>
        <a:off x="5611433" y="3495874"/>
        <a:ext cx="959708" cy="823884"/>
      </dsp:txXfrm>
    </dsp:sp>
    <dsp:sp modelId="{FD780BE5-2E01-465D-9256-3E494FEF5CC1}">
      <dsp:nvSpPr>
        <dsp:cNvPr id="0" name=""/>
        <dsp:cNvSpPr/>
      </dsp:nvSpPr>
      <dsp:spPr>
        <a:xfrm>
          <a:off x="5671093" y="4356576"/>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68DA2C7-BE09-41FE-8D15-0F3E76D1C67F}">
      <dsp:nvSpPr>
        <dsp:cNvPr id="0" name=""/>
        <dsp:cNvSpPr/>
      </dsp:nvSpPr>
      <dsp:spPr>
        <a:xfrm>
          <a:off x="4199341" y="3964556"/>
          <a:ext cx="1390368" cy="1193596"/>
        </a:xfrm>
        <a:prstGeom prst="hexagon">
          <a:avLst>
            <a:gd name="adj" fmla="val 25000"/>
            <a:gd name="vf" fmla="val 115470"/>
          </a:avLst>
        </a:prstGeom>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w="25400" cap="flat" cmpd="sng" algn="ctr">
          <a:solidFill>
            <a:srgbClr val="132D29"/>
          </a:solidFill>
          <a:prstDash val="solid"/>
        </a:ln>
        <a:effectLst/>
      </dsp:spPr>
      <dsp:style>
        <a:lnRef idx="2">
          <a:scrgbClr r="0" g="0" b="0"/>
        </a:lnRef>
        <a:fillRef idx="1">
          <a:scrgbClr r="0" g="0" b="0"/>
        </a:fillRef>
        <a:effectRef idx="0">
          <a:scrgbClr r="0" g="0" b="0"/>
        </a:effectRef>
        <a:fontRef idx="minor"/>
      </dsp:style>
    </dsp:sp>
    <dsp:sp modelId="{958FD5CE-2E9D-487B-A1AB-8ABFC14CFFAB}">
      <dsp:nvSpPr>
        <dsp:cNvPr id="0" name=""/>
        <dsp:cNvSpPr/>
      </dsp:nvSpPr>
      <dsp:spPr>
        <a:xfrm>
          <a:off x="5413237" y="4488108"/>
          <a:ext cx="161909" cy="139785"/>
        </a:xfrm>
        <a:prstGeom prst="hexagon">
          <a:avLst>
            <a:gd name="adj" fmla="val 25000"/>
            <a:gd name="vf" fmla="val 11547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A5A-4088-4A3E-A71B-B8F4E38ABD05}">
      <dsp:nvSpPr>
        <dsp:cNvPr id="0" name=""/>
        <dsp:cNvSpPr/>
      </dsp:nvSpPr>
      <dsp:spPr>
        <a:xfrm>
          <a:off x="516151" y="0"/>
          <a:ext cx="2479177" cy="2479352"/>
        </a:xfrm>
        <a:prstGeom prst="ellipse">
          <a:avLst/>
        </a:prstGeom>
        <a:solidFill>
          <a:srgbClr val="533146">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More </a:t>
          </a:r>
          <a:r>
            <a:rPr lang="en-US" sz="2000" b="0" i="0" u="none" kern="1200" dirty="0"/>
            <a:t>than </a:t>
          </a:r>
          <a:r>
            <a:rPr lang="en-US" sz="2000" b="1" i="0" u="none" kern="1200" dirty="0"/>
            <a:t>500</a:t>
          </a:r>
          <a:r>
            <a:rPr lang="en-US" sz="2000" b="0" i="0" u="none" kern="1200" dirty="0"/>
            <a:t> </a:t>
          </a:r>
          <a:r>
            <a:rPr lang="en-US" sz="2000" b="0" i="0" kern="1200" dirty="0"/>
            <a:t>comparison communities across the nation.</a:t>
          </a:r>
          <a:endParaRPr lang="en-US" sz="2000" kern="1200" dirty="0"/>
        </a:p>
      </dsp:txBody>
      <dsp:txXfrm>
        <a:off x="879218" y="363093"/>
        <a:ext cx="1753043" cy="1753166"/>
      </dsp:txXfrm>
    </dsp:sp>
    <dsp:sp modelId="{8275C733-1DD3-4466-BFEC-485E182510FB}">
      <dsp:nvSpPr>
        <dsp:cNvPr id="0" name=""/>
        <dsp:cNvSpPr/>
      </dsp:nvSpPr>
      <dsp:spPr>
        <a:xfrm>
          <a:off x="2052752" y="1653590"/>
          <a:ext cx="2479177" cy="2479352"/>
        </a:xfrm>
        <a:prstGeom prst="ellipse">
          <a:avLst/>
        </a:prstGeom>
        <a:solidFill>
          <a:srgbClr val="533146">
            <a:alpha val="2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Representing the opinions of more than </a:t>
          </a:r>
          <a:r>
            <a:rPr lang="en-US" sz="2000" b="1" i="0" u="none" kern="1200" dirty="0"/>
            <a:t>50 million </a:t>
          </a:r>
          <a:r>
            <a:rPr lang="en-US" sz="2000" b="0" i="0" u="none" kern="1200" dirty="0"/>
            <a:t>residents.</a:t>
          </a:r>
          <a:endParaRPr lang="en-US" sz="2000" b="0" u="none" kern="1200" dirty="0"/>
        </a:p>
      </dsp:txBody>
      <dsp:txXfrm>
        <a:off x="2415819" y="2016683"/>
        <a:ext cx="1753043" cy="1753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0.13183</cdr:x>
      <cdr:y>0.21801</cdr:y>
    </cdr:to>
    <cdr:sp macro="" textlink="">
      <cdr:nvSpPr>
        <cdr:cNvPr id="4" name="Text Box 3"/>
        <cdr:cNvSpPr txBox="1"/>
      </cdr:nvSpPr>
      <cdr:spPr>
        <a:xfrm xmlns:a="http://schemas.openxmlformats.org/drawingml/2006/main">
          <a:off x="0" y="0"/>
          <a:ext cx="1532317"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Comparisons:</a:t>
          </a:r>
          <a:endParaRPr lang="en-US" sz="1400" dirty="0">
            <a:solidFill>
              <a:srgbClr val="1B3B35"/>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0.13183</cdr:x>
      <cdr:y>0.21801</cdr:y>
    </cdr:to>
    <cdr:sp macro="" textlink="">
      <cdr:nvSpPr>
        <cdr:cNvPr id="4" name="Text Box 3"/>
        <cdr:cNvSpPr txBox="1"/>
      </cdr:nvSpPr>
      <cdr:spPr>
        <a:xfrm xmlns:a="http://schemas.openxmlformats.org/drawingml/2006/main">
          <a:off x="0" y="0"/>
          <a:ext cx="1532317"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Comparisons:</a:t>
          </a:r>
          <a:endParaRPr lang="en-US" sz="1400" dirty="0">
            <a:solidFill>
              <a:srgbClr val="1B3B35"/>
            </a:solidFill>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0.01494</cdr:x>
      <cdr:y>0.11465</cdr:y>
    </cdr:from>
    <cdr:to>
      <cdr:x>0.25283</cdr:x>
      <cdr:y>0.33266</cdr:y>
    </cdr:to>
    <cdr:sp macro="" textlink="">
      <cdr:nvSpPr>
        <cdr:cNvPr id="4" name="Text Box 3"/>
        <cdr:cNvSpPr txBox="1"/>
      </cdr:nvSpPr>
      <cdr:spPr>
        <a:xfrm xmlns:a="http://schemas.openxmlformats.org/drawingml/2006/main">
          <a:off x="156332" y="487801"/>
          <a:ext cx="2489307"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a:t>
          </a:r>
          <a:br>
            <a:rPr lang="en-US" sz="1600" baseline="0" dirty="0">
              <a:solidFill>
                <a:srgbClr val="1B3B35"/>
              </a:solidFill>
              <a:latin typeface="+mj-lt"/>
            </a:rPr>
          </a:br>
          <a:endParaRPr lang="en-US" sz="1600" dirty="0">
            <a:solidFill>
              <a:srgbClr val="1B3B35"/>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0.01379</cdr:x>
      <cdr:y>0.11465</cdr:y>
    </cdr:from>
    <cdr:to>
      <cdr:x>0.25168</cdr:x>
      <cdr:y>0.33266</cdr:y>
    </cdr:to>
    <cdr:sp macro="" textlink="">
      <cdr:nvSpPr>
        <cdr:cNvPr id="4" name="Text Box 3"/>
        <cdr:cNvSpPr txBox="1"/>
      </cdr:nvSpPr>
      <cdr:spPr>
        <a:xfrm xmlns:a="http://schemas.openxmlformats.org/drawingml/2006/main">
          <a:off x="144300" y="487801"/>
          <a:ext cx="2489307"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a:t>
          </a:r>
          <a:br>
            <a:rPr lang="en-US" sz="1400" baseline="0" dirty="0">
              <a:solidFill>
                <a:srgbClr val="1B3B35"/>
              </a:solidFill>
              <a:latin typeface="+mj-lt"/>
            </a:rPr>
          </a:br>
          <a:endParaRPr lang="en-US" sz="1400" dirty="0">
            <a:solidFill>
              <a:srgbClr val="1B3B35"/>
            </a:solidFill>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0.11221</cdr:x>
      <cdr:y>0.12554</cdr:y>
    </cdr:from>
    <cdr:to>
      <cdr:x>0.3501</cdr:x>
      <cdr:y>0.34355</cdr:y>
    </cdr:to>
    <cdr:sp macro="" textlink="">
      <cdr:nvSpPr>
        <cdr:cNvPr id="4" name="Text Box 3"/>
        <cdr:cNvSpPr txBox="1"/>
      </cdr:nvSpPr>
      <cdr:spPr>
        <a:xfrm xmlns:a="http://schemas.openxmlformats.org/drawingml/2006/main">
          <a:off x="996188" y="534133"/>
          <a:ext cx="2111963"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a:t>
          </a:r>
          <a:br>
            <a:rPr lang="en-US" sz="1600" baseline="0" dirty="0">
              <a:solidFill>
                <a:srgbClr val="1B3B35"/>
              </a:solidFill>
              <a:latin typeface="+mj-lt"/>
            </a:rPr>
          </a:br>
          <a:endParaRPr lang="en-US" sz="1600" dirty="0">
            <a:solidFill>
              <a:srgbClr val="1B3B35"/>
            </a:solidFill>
            <a:latin typeface="+mj-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0.02605</cdr:x>
      <cdr:y>0.07642</cdr:y>
    </cdr:from>
    <cdr:to>
      <cdr:x>0.26394</cdr:x>
      <cdr:y>0.29443</cdr:y>
    </cdr:to>
    <cdr:sp macro="" textlink="">
      <cdr:nvSpPr>
        <cdr:cNvPr id="4" name="Text Box 3"/>
        <cdr:cNvSpPr txBox="1"/>
      </cdr:nvSpPr>
      <cdr:spPr>
        <a:xfrm xmlns:a="http://schemas.openxmlformats.org/drawingml/2006/main">
          <a:off x="231229" y="325113"/>
          <a:ext cx="2111963"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a:t>
          </a:r>
          <a:br>
            <a:rPr lang="en-US" sz="1600" baseline="0" dirty="0">
              <a:solidFill>
                <a:srgbClr val="1B3B35"/>
              </a:solidFill>
              <a:latin typeface="+mj-lt"/>
            </a:rPr>
          </a:br>
          <a:endParaRPr lang="en-US" sz="1600" dirty="0">
            <a:solidFill>
              <a:srgbClr val="1B3B35"/>
            </a:solidFill>
            <a:latin typeface="+mj-l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0.11221</cdr:x>
      <cdr:y>0.12837</cdr:y>
    </cdr:from>
    <cdr:to>
      <cdr:x>0.3501</cdr:x>
      <cdr:y>0.34638</cdr:y>
    </cdr:to>
    <cdr:sp macro="" textlink="">
      <cdr:nvSpPr>
        <cdr:cNvPr id="4" name="Text Box 3"/>
        <cdr:cNvSpPr txBox="1"/>
      </cdr:nvSpPr>
      <cdr:spPr>
        <a:xfrm xmlns:a="http://schemas.openxmlformats.org/drawingml/2006/main">
          <a:off x="996188" y="546165"/>
          <a:ext cx="2111963" cy="92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National</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dirty="0">
              <a:solidFill>
                <a:srgbClr val="1B3B35"/>
              </a:solidFill>
              <a:latin typeface="+mj-lt"/>
            </a:rPr>
            <a:t>Benchmark</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b="1" baseline="0" dirty="0">
              <a:solidFill>
                <a:srgbClr val="1B3B35"/>
              </a:solidFill>
              <a:latin typeface="+mj-lt"/>
            </a:rPr>
            <a:t>Comparison</a:t>
          </a:r>
          <a:br>
            <a:rPr lang="en-US" sz="1600" baseline="0" dirty="0">
              <a:solidFill>
                <a:srgbClr val="1B3B35"/>
              </a:solidFill>
              <a:latin typeface="+mj-lt"/>
            </a:rPr>
          </a:br>
          <a:endParaRPr lang="en-US" sz="1600" dirty="0">
            <a:solidFill>
              <a:srgbClr val="1B3B35"/>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790575" y="600075"/>
            <a:ext cx="5011738"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553244" y="3886200"/>
            <a:ext cx="5486400" cy="4114800"/>
          </a:xfrm>
          <a:prstGeom prst="rect">
            <a:avLst/>
          </a:prstGeom>
          <a:noFill/>
          <a:ln>
            <a:noFill/>
          </a:ln>
        </p:spPr>
        <p:txBody>
          <a:bodyPr spcFirstLastPara="1" wrap="square" lIns="91425" tIns="91425" rIns="91425" bIns="91425" anchor="t" anchorCtr="0">
            <a:noAutofit/>
          </a:bodyPr>
          <a:lstStyle/>
          <a:p>
            <a:pPr marL="139700" lvl="0" indent="0" algn="l" rtl="0">
              <a:spcBef>
                <a:spcPts val="0"/>
              </a:spcBef>
              <a:spcAft>
                <a:spcPts val="0"/>
              </a:spcAft>
              <a:buClr>
                <a:schemeClr val="dk1"/>
              </a:buClr>
              <a:buSzPts val="1200"/>
              <a:buFont typeface="Arial"/>
              <a:buNone/>
            </a:pPr>
            <a:r>
              <a:rPr lang="en-US" sz="1200" dirty="0">
                <a:latin typeface="Arial"/>
                <a:ea typeface="Arial"/>
                <a:cs typeface="Arial"/>
                <a:sym typeface="Arial"/>
              </a:rPr>
              <a:t>I am happy to be here to present a summary of the findings from the Milford National Community Survey</a:t>
            </a:r>
          </a:p>
          <a:p>
            <a:pPr marL="139700" lvl="0" indent="0" algn="l" rtl="0">
              <a:spcBef>
                <a:spcPts val="0"/>
              </a:spcBef>
              <a:spcAft>
                <a:spcPts val="0"/>
              </a:spcAft>
              <a:buClr>
                <a:schemeClr val="dk1"/>
              </a:buClr>
              <a:buSzPts val="1200"/>
              <a:buFont typeface="Arial"/>
              <a:buNone/>
            </a:pPr>
            <a:endParaRPr sz="1200" b="0" dirty="0">
              <a:latin typeface="Arial"/>
              <a:ea typeface="Arial"/>
              <a:cs typeface="Arial"/>
              <a:sym typeface="Arial"/>
            </a:endParaRPr>
          </a:p>
          <a:p>
            <a:pPr marL="139700" lvl="0" indent="0" algn="l" rtl="0">
              <a:spcBef>
                <a:spcPts val="0"/>
              </a:spcBef>
              <a:spcAft>
                <a:spcPts val="0"/>
              </a:spcAft>
              <a:buClr>
                <a:schemeClr val="dk1"/>
              </a:buClr>
              <a:buSzPts val="1200"/>
              <a:buFont typeface="Arial"/>
              <a:buNone/>
            </a:pPr>
            <a:r>
              <a:rPr lang="en-US" sz="1200" b="0" dirty="0">
                <a:latin typeface="Arial"/>
                <a:ea typeface="Arial"/>
                <a:cs typeface="Arial"/>
                <a:sym typeface="Arial"/>
              </a:rPr>
              <a:t>Before I begin, on behalf of myself and my Polco coworkers, I’d like to thank </a:t>
            </a:r>
            <a:r>
              <a:rPr lang="en-US" sz="1200" b="1" dirty="0">
                <a:latin typeface="Arial"/>
                <a:ea typeface="Arial"/>
                <a:cs typeface="Arial"/>
                <a:sym typeface="Arial"/>
              </a:rPr>
              <a:t>Lauren Swain</a:t>
            </a:r>
            <a:r>
              <a:rPr lang="en-US" sz="1200" b="0" dirty="0">
                <a:latin typeface="Arial"/>
                <a:ea typeface="Arial"/>
                <a:cs typeface="Arial"/>
                <a:sym typeface="Arial"/>
              </a:rPr>
              <a:t>, our primary contact throughout the survey development and implementation process. They provided thoughtful and detailed feedback throughout the project.</a:t>
            </a:r>
            <a:endParaRPr b="0" dirty="0"/>
          </a:p>
          <a:p>
            <a:pPr marL="139700" lvl="0" indent="0" algn="l" rtl="0">
              <a:spcBef>
                <a:spcPts val="0"/>
              </a:spcBef>
              <a:spcAft>
                <a:spcPts val="0"/>
              </a:spcAft>
              <a:buClr>
                <a:schemeClr val="dk1"/>
              </a:buClr>
              <a:buSzPts val="1200"/>
              <a:buFont typeface="Calibri"/>
              <a:buNone/>
            </a:pPr>
            <a:endParaRPr sz="1200" b="0" dirty="0">
              <a:latin typeface="Arial"/>
              <a:ea typeface="Arial"/>
              <a:cs typeface="Arial"/>
              <a:sym typeface="Arial"/>
            </a:endParaRPr>
          </a:p>
          <a:p>
            <a:pPr marL="139700" lvl="0" indent="0" algn="l" rtl="0">
              <a:spcBef>
                <a:spcPts val="0"/>
              </a:spcBef>
              <a:spcAft>
                <a:spcPts val="0"/>
              </a:spcAft>
              <a:buClr>
                <a:schemeClr val="dk1"/>
              </a:buClr>
              <a:buSzPts val="1200"/>
              <a:buFont typeface="Arial"/>
              <a:buNone/>
            </a:pPr>
            <a:r>
              <a:rPr lang="en-US" sz="1200" b="0" dirty="0">
                <a:latin typeface="Arial"/>
                <a:ea typeface="Arial"/>
                <a:cs typeface="Arial"/>
                <a:sym typeface="Arial"/>
              </a:rPr>
              <a:t>I would also like to acknowledge my colleague, </a:t>
            </a:r>
            <a:r>
              <a:rPr lang="en-US" sz="1200" b="1" dirty="0">
                <a:latin typeface="Arial"/>
                <a:ea typeface="Arial"/>
                <a:cs typeface="Arial"/>
                <a:sym typeface="Arial"/>
              </a:rPr>
              <a:t>Lily Vasquez</a:t>
            </a:r>
            <a:r>
              <a:rPr lang="en-US" sz="1200" b="0" dirty="0">
                <a:latin typeface="Arial"/>
                <a:ea typeface="Arial"/>
                <a:cs typeface="Arial"/>
                <a:sym typeface="Arial"/>
              </a:rPr>
              <a:t>, who was Milford’s </a:t>
            </a:r>
            <a:r>
              <a:rPr lang="en-US" sz="1200" dirty="0">
                <a:latin typeface="Arial"/>
                <a:ea typeface="Arial"/>
                <a:cs typeface="Arial"/>
                <a:sym typeface="Arial"/>
              </a:rPr>
              <a:t>NCS project manager for this year’s survey and did the bulk of the work for this important project.</a:t>
            </a:r>
            <a:endParaRPr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1095375" y="304800"/>
            <a:ext cx="4667250" cy="2625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3257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Arial"/>
                <a:ea typeface="Arial"/>
                <a:cs typeface="Arial"/>
                <a:sym typeface="Arial"/>
              </a:rPr>
              <a:t>We use this chart, which is also included in the report, to help determine which areas are of relatively higher importance and lower quality to residents.</a:t>
            </a:r>
          </a:p>
          <a:p>
            <a:pPr marL="0" marR="0" lvl="0" indent="0" algn="l" rtl="0">
              <a:lnSpc>
                <a:spcPct val="100000"/>
              </a:lnSpc>
              <a:spcBef>
                <a:spcPts val="0"/>
              </a:spcBef>
              <a:spcAft>
                <a:spcPts val="0"/>
              </a:spcAft>
              <a:buClr>
                <a:srgbClr val="000000"/>
              </a:buClr>
              <a:buSzPts val="1400"/>
              <a:buFont typeface="Arial"/>
              <a:buNone/>
            </a:pPr>
            <a:endParaRPr lang="en-US"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dirty="0">
                <a:latin typeface="Arial"/>
                <a:ea typeface="Arial"/>
                <a:cs typeface="Arial"/>
                <a:sym typeface="Arial"/>
              </a:rPr>
              <a:t>This chart is one of many ways to interpret your data, and can be used to identify key findings and help a community determine which areas may need additional focus or resource allocation in the coming years, and which others are performing well by comparison.</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3874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990600" y="733425"/>
            <a:ext cx="4714875" cy="2652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3629025"/>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Of the 123 survey items for which residents provided evaluative ratings, 0 received ratings higher than the national benchmark, 97 received similar ratings, and 26 received lower ratings. </a:t>
            </a:r>
          </a:p>
          <a:p>
            <a:pPr marL="0" lvl="0" indent="0" algn="l" rtl="0">
              <a:spcBef>
                <a:spcPts val="0"/>
              </a:spcBef>
              <a:spcAft>
                <a:spcPts val="0"/>
              </a:spcAft>
              <a:buClr>
                <a:schemeClr val="dk1"/>
              </a:buClr>
              <a:buSzPts val="12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Ratings are considered similar if they are within 10 points of the national average, and higher or lower if they are more than 10 points different from the average.</a:t>
            </a:r>
          </a:p>
          <a:p>
            <a:pPr marL="0" lvl="0" indent="0" algn="l" rtl="0">
              <a:spcBef>
                <a:spcPts val="0"/>
              </a:spcBef>
              <a:spcAft>
                <a:spcPts val="0"/>
              </a:spcAft>
              <a:buClr>
                <a:schemeClr val="dk1"/>
              </a:buClr>
              <a:buSzPts val="1200"/>
              <a:buFont typeface="Arial"/>
              <a:buNone/>
            </a:pPr>
            <a:endParaRPr lang="en-US" dirty="0">
              <a:latin typeface="Arial"/>
              <a:cs typeface="Arial"/>
              <a:sym typeface="Arial"/>
            </a:endParaRPr>
          </a:p>
          <a:p>
            <a:pPr marL="0" lvl="0" indent="0" algn="l" rtl="0">
              <a:spcBef>
                <a:spcPts val="0"/>
              </a:spcBef>
              <a:spcAft>
                <a:spcPts val="0"/>
              </a:spcAft>
              <a:buClr>
                <a:schemeClr val="dk1"/>
              </a:buClr>
              <a:buSzPts val="1200"/>
              <a:buFont typeface="Arial"/>
              <a:buNone/>
            </a:pPr>
            <a:r>
              <a:rPr lang="en-US" b="1" u="sng" dirty="0">
                <a:latin typeface="Arial"/>
                <a:cs typeface="Arial"/>
                <a:sym typeface="Arial"/>
              </a:rPr>
              <a:t>Top ranked (all similar to National Benchmarks)</a:t>
            </a:r>
          </a:p>
          <a:p>
            <a:pPr marL="285750" lvl="0" indent="-285750" algn="l" rtl="0">
              <a:spcBef>
                <a:spcPts val="0"/>
              </a:spcBef>
              <a:spcAft>
                <a:spcPts val="0"/>
              </a:spcAft>
              <a:buClr>
                <a:schemeClr val="dk1"/>
              </a:buClr>
              <a:buSzPts val="12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Public library services</a:t>
            </a:r>
            <a:r>
              <a:rPr lang="en-US" dirty="0"/>
              <a:t> (88%)</a:t>
            </a:r>
          </a:p>
          <a:p>
            <a:pPr marL="285750" lvl="0" indent="-285750" algn="l" rtl="0">
              <a:spcBef>
                <a:spcPts val="0"/>
              </a:spcBef>
              <a:spcAft>
                <a:spcPts val="0"/>
              </a:spcAft>
              <a:buClr>
                <a:schemeClr val="dk1"/>
              </a:buClr>
              <a:buSzPts val="12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Safety in your neighborhood during the day</a:t>
            </a:r>
            <a:r>
              <a:rPr lang="en-US" dirty="0"/>
              <a:t> (88%)</a:t>
            </a:r>
          </a:p>
          <a:p>
            <a:pPr marL="285750" lvl="0" indent="-285750" algn="l" rtl="0">
              <a:spcBef>
                <a:spcPts val="0"/>
              </a:spcBef>
              <a:spcAft>
                <a:spcPts val="0"/>
              </a:spcAft>
              <a:buClr>
                <a:schemeClr val="dk1"/>
              </a:buClr>
              <a:buSzPts val="12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Safety in Milford's downtown/commercial area during the day</a:t>
            </a:r>
            <a:r>
              <a:rPr lang="en-US" dirty="0"/>
              <a:t> (84%)</a:t>
            </a:r>
          </a:p>
          <a:p>
            <a:pPr marL="285750" lvl="0" indent="-285750" algn="l" rtl="0">
              <a:spcBef>
                <a:spcPts val="0"/>
              </a:spcBef>
              <a:spcAft>
                <a:spcPts val="0"/>
              </a:spcAft>
              <a:buClr>
                <a:schemeClr val="dk1"/>
              </a:buClr>
              <a:buSzPts val="12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Fire services</a:t>
            </a:r>
            <a:r>
              <a:rPr lang="en-US" dirty="0"/>
              <a:t> (83%)</a:t>
            </a:r>
          </a:p>
          <a:p>
            <a:pPr marL="285750" lvl="0" indent="-285750" algn="l" rtl="0">
              <a:spcBef>
                <a:spcPts val="0"/>
              </a:spcBef>
              <a:spcAft>
                <a:spcPts val="0"/>
              </a:spcAft>
              <a:buClr>
                <a:schemeClr val="dk1"/>
              </a:buClr>
              <a:buSzPts val="120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Ambulance or emergency medical services</a:t>
            </a:r>
            <a:r>
              <a:rPr lang="en-US" dirty="0"/>
              <a:t> (78%)</a:t>
            </a:r>
          </a:p>
          <a:p>
            <a:pPr marL="0" lvl="0" indent="0" algn="l" rtl="0">
              <a:spcBef>
                <a:spcPts val="0"/>
              </a:spcBef>
              <a:spcAft>
                <a:spcPts val="0"/>
              </a:spcAft>
              <a:buClr>
                <a:schemeClr val="dk1"/>
              </a:buClr>
              <a:buSzPts val="1200"/>
              <a:buFont typeface="Arial" panose="020B0604020202020204" pitchFamily="34" charset="0"/>
              <a:buNone/>
            </a:pPr>
            <a:endParaRPr lang="en-US" dirty="0">
              <a:latin typeface="Arial"/>
              <a:cs typeface="Arial"/>
              <a:sym typeface="Arial"/>
            </a:endParaRPr>
          </a:p>
          <a:p>
            <a:pPr marL="0" lvl="0" indent="0" algn="l" rtl="0">
              <a:spcBef>
                <a:spcPts val="0"/>
              </a:spcBef>
              <a:spcAft>
                <a:spcPts val="0"/>
              </a:spcAft>
              <a:buClr>
                <a:schemeClr val="dk1"/>
              </a:buClr>
              <a:buSzPts val="1200"/>
              <a:buFont typeface="Arial" panose="020B0604020202020204" pitchFamily="34" charset="0"/>
              <a:buNone/>
            </a:pPr>
            <a:r>
              <a:rPr lang="en-US" b="1" u="sng" dirty="0">
                <a:latin typeface="Arial"/>
                <a:cs typeface="Arial"/>
                <a:sym typeface="Arial"/>
              </a:rPr>
              <a:t>Lower (top 10 with lowest </a:t>
            </a:r>
            <a:r>
              <a:rPr lang="en-US" b="1" u="sng" dirty="0" err="1">
                <a:latin typeface="Arial"/>
                <a:cs typeface="Arial"/>
                <a:sym typeface="Arial"/>
              </a:rPr>
              <a:t>pctpos</a:t>
            </a:r>
            <a:r>
              <a:rPr lang="en-US" b="1" u="sng" dirty="0">
                <a:latin typeface="Arial"/>
                <a:cs typeface="Arial"/>
                <a:sym typeface="Arial"/>
              </a:rPr>
              <a:t>)</a:t>
            </a:r>
            <a:endParaRPr lang="en-US" b="0" u="none" dirty="0">
              <a:latin typeface="Arial"/>
              <a:cs typeface="Arial"/>
              <a:sym typeface="Arial"/>
            </a:endParaRP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Milford open space </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Public places where people want to spend time </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Fitness opportunities</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Drinking water</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K-12 education</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Ease of travel by bicycle</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Recreational opportunities</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Sidewalk maintenance</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Affordable high-speed internet access</a:t>
            </a:r>
          </a:p>
          <a:p>
            <a:pPr marL="171450" lvl="0" indent="-171450" algn="l" rtl="0">
              <a:spcBef>
                <a:spcPts val="0"/>
              </a:spcBef>
              <a:spcAft>
                <a:spcPts val="0"/>
              </a:spcAft>
              <a:buClr>
                <a:schemeClr val="dk1"/>
              </a:buClr>
              <a:buSzPts val="1200"/>
              <a:buFont typeface="Arial" panose="020B0604020202020204" pitchFamily="34" charset="0"/>
              <a:buChar char="•"/>
            </a:pPr>
            <a:r>
              <a:rPr lang="en-US" b="0" u="none" dirty="0">
                <a:latin typeface="Arial"/>
                <a:cs typeface="Arial"/>
                <a:sym typeface="Arial"/>
              </a:rPr>
              <a:t>Adult educational opportunities</a:t>
            </a:r>
          </a:p>
          <a:p>
            <a:pPr marL="0" lvl="0" indent="0" algn="l" rtl="0">
              <a:spcBef>
                <a:spcPts val="0"/>
              </a:spcBef>
              <a:spcAft>
                <a:spcPts val="0"/>
              </a:spcAft>
              <a:buClr>
                <a:schemeClr val="dk1"/>
              </a:buClr>
              <a:buSzPts val="1200"/>
              <a:buFont typeface="Arial" panose="020B0604020202020204" pitchFamily="34" charset="0"/>
              <a:buNone/>
            </a:pPr>
            <a:endParaRPr lang="en-US" b="0" u="none" dirty="0">
              <a:latin typeface="Arial"/>
              <a:cs typeface="Arial"/>
              <a:sym typeface="Arial"/>
            </a:endParaRPr>
          </a:p>
        </p:txBody>
      </p:sp>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30557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990600" y="733425"/>
            <a:ext cx="4714875" cy="2652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3629025"/>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When compared to results from Milford’s NCS results from 2022, in 2025, 7 received ratings that were statistically significantly higher than the previous survey iteration, 76 received similar ratings, and 40 received lower ratings.</a:t>
            </a:r>
          </a:p>
          <a:p>
            <a:pPr marL="0" lvl="0" indent="0" algn="l" rtl="0">
              <a:spcBef>
                <a:spcPts val="0"/>
              </a:spcBef>
              <a:spcAft>
                <a:spcPts val="0"/>
              </a:spcAft>
              <a:buClr>
                <a:schemeClr val="dk1"/>
              </a:buClr>
              <a:buSzPts val="1200"/>
              <a:buFont typeface="Arial"/>
              <a:buNone/>
            </a:pPr>
            <a:endParaRPr lang="en-US" dirty="0"/>
          </a:p>
          <a:p>
            <a:pPr algn="l">
              <a:buNone/>
            </a:pPr>
            <a:r>
              <a:rPr lang="en-US" sz="1800" b="1" i="1" u="sng" dirty="0">
                <a:solidFill>
                  <a:srgbClr val="000000"/>
                </a:solidFill>
                <a:effectLst/>
                <a:latin typeface="Arial" panose="020B0604020202020204" pitchFamily="34" charset="0"/>
              </a:rPr>
              <a:t>Increases</a:t>
            </a:r>
            <a:endParaRPr lang="en-US" dirty="0">
              <a:effectLst/>
            </a:endParaRPr>
          </a:p>
          <a:p>
            <a:pPr marL="400050" indent="-171450" algn="l">
              <a:buFont typeface="Arial" panose="020B0604020202020204" pitchFamily="34" charset="0"/>
              <a:buChar char="•"/>
            </a:pPr>
            <a:r>
              <a:rPr lang="en-US" sz="1200" b="0" i="0" u="none" strike="noStrike" cap="none" dirty="0">
                <a:solidFill>
                  <a:srgbClr val="333333"/>
                </a:solidFill>
                <a:latin typeface="Arial"/>
                <a:cs typeface="Arial"/>
                <a:sym typeface="Calibri"/>
              </a:rPr>
              <a:t>   Community support </a:t>
            </a:r>
            <a:r>
              <a:rPr lang="en-US" sz="1200" b="0" i="0" u="none" strike="noStrike" cap="none" dirty="0">
                <a:solidFill>
                  <a:schemeClr val="dk1"/>
                </a:solidFill>
                <a:latin typeface="Arial"/>
                <a:cs typeface="Arial"/>
                <a:sym typeface="Calibri"/>
              </a:rPr>
              <a:t>for the arts (+11%)</a:t>
            </a:r>
          </a:p>
          <a:p>
            <a:pPr marL="400050" indent="-171450" algn="l">
              <a:buFont typeface="Arial" panose="020B0604020202020204" pitchFamily="34" charset="0"/>
              <a:buChar char="•"/>
            </a:pPr>
            <a:r>
              <a:rPr lang="en-US" sz="1200" b="0" i="0" u="none" strike="noStrike" cap="none" dirty="0">
                <a:solidFill>
                  <a:schemeClr val="dk1"/>
                </a:solidFill>
                <a:latin typeface="Arial"/>
                <a:cs typeface="Arial"/>
                <a:sym typeface="Calibri"/>
              </a:rPr>
              <a:t>   From property </a:t>
            </a:r>
            <a:r>
              <a:rPr lang="en-US" sz="1800" b="0" i="0" u="none" strike="noStrike" dirty="0">
                <a:solidFill>
                  <a:srgbClr val="000000"/>
                </a:solidFill>
                <a:effectLst/>
                <a:latin typeface="Arial" panose="020B0604020202020204" pitchFamily="34" charset="0"/>
              </a:rPr>
              <a:t>crime (+10%)</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Street lighting (+9%)</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Overall economic health of Milford (+9%)</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Public library services (+8%)</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Variety of business and service establishments </a:t>
            </a:r>
            <a:r>
              <a:rPr lang="en-US" sz="1800" b="0" i="0" u="none" strike="noStrike" dirty="0">
                <a:solidFill>
                  <a:srgbClr val="000000"/>
                </a:solidFill>
                <a:effectLst/>
                <a:latin typeface="Arial" panose="020B0604020202020204" pitchFamily="34" charset="0"/>
              </a:rPr>
              <a:t>(+7%)</a:t>
            </a:r>
            <a:endParaRPr lang="en-US" sz="1800" b="0" i="0" u="none" strike="noStrike" dirty="0">
              <a:solidFill>
                <a:srgbClr val="000000"/>
              </a:solidFill>
              <a:effectLst/>
              <a:latin typeface="Calibri" panose="020F0502020204030204" pitchFamily="34" charset="0"/>
            </a:endParaRPr>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Opportunities to attend special events and festivals</a:t>
            </a:r>
            <a:r>
              <a:rPr lang="en-US" sz="2800" dirty="0"/>
              <a:t> </a:t>
            </a:r>
            <a:r>
              <a:rPr lang="en-US" sz="1800" b="0" i="0" u="none" strike="noStrike" dirty="0">
                <a:solidFill>
                  <a:srgbClr val="000000"/>
                </a:solidFill>
                <a:effectLst/>
                <a:latin typeface="Arial" panose="020B0604020202020204" pitchFamily="34" charset="0"/>
              </a:rPr>
              <a:t>(+7%)</a:t>
            </a:r>
          </a:p>
          <a:p>
            <a:pPr algn="l">
              <a:buNone/>
            </a:pPr>
            <a:endParaRPr lang="en-US" dirty="0">
              <a:effectLst/>
            </a:endParaRPr>
          </a:p>
          <a:p>
            <a:pPr algn="l">
              <a:buNone/>
            </a:pPr>
            <a:r>
              <a:rPr lang="en-US" sz="1800" b="1" i="1" u="sng" dirty="0">
                <a:solidFill>
                  <a:srgbClr val="000000"/>
                </a:solidFill>
                <a:effectLst/>
                <a:latin typeface="Arial" panose="020B0604020202020204" pitchFamily="34" charset="0"/>
              </a:rPr>
              <a:t>Decreases (top 10 with the greatest decrease)</a:t>
            </a: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Water resources (beaches, lakes, ponds, riverways, etc.) (-18%)</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Preservation of natural areas (open space, farmlands, and greenbelts) (-17%)</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Traffic flow on major streets (-16%)</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Availability of affordable quality childcare/preschool (-16%)</a:t>
            </a:r>
            <a:endParaRPr lang="en-US" dirty="0">
              <a:effectLst/>
            </a:endParaRPr>
          </a:p>
          <a:p>
            <a:pPr marL="514350" indent="-285750" algn="l">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Availability of paths and walking trails (-15%)</a:t>
            </a:r>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Sidewalk maintenance</a:t>
            </a:r>
            <a:r>
              <a:rPr lang="en-US" dirty="0"/>
              <a:t> </a:t>
            </a:r>
            <a:r>
              <a:rPr lang="en-US" sz="1200" b="0" i="0" u="none" strike="noStrike" dirty="0">
                <a:solidFill>
                  <a:srgbClr val="000000"/>
                </a:solidFill>
                <a:effectLst/>
                <a:latin typeface="Arial" panose="020B0604020202020204" pitchFamily="34" charset="0"/>
              </a:rPr>
              <a:t>(-15%)</a:t>
            </a:r>
            <a:endParaRPr lang="en-US" dirty="0"/>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Employment opportunities</a:t>
            </a:r>
            <a:r>
              <a:rPr lang="en-US" dirty="0"/>
              <a:t> </a:t>
            </a:r>
            <a:r>
              <a:rPr lang="en-US" sz="1200" b="0" i="0" u="none" strike="noStrike" dirty="0">
                <a:solidFill>
                  <a:srgbClr val="000000"/>
                </a:solidFill>
                <a:effectLst/>
                <a:latin typeface="Arial" panose="020B0604020202020204" pitchFamily="34" charset="0"/>
              </a:rPr>
              <a:t>(-14%)</a:t>
            </a:r>
            <a:endParaRPr lang="en-US" dirty="0"/>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Yard waste pick-up</a:t>
            </a:r>
            <a:r>
              <a:rPr lang="en-US" dirty="0"/>
              <a:t> </a:t>
            </a:r>
            <a:r>
              <a:rPr lang="en-US" sz="1200" b="0" i="0" u="none" strike="noStrike" dirty="0">
                <a:solidFill>
                  <a:srgbClr val="000000"/>
                </a:solidFill>
                <a:effectLst/>
                <a:latin typeface="Arial" panose="020B0604020202020204" pitchFamily="34" charset="0"/>
              </a:rPr>
              <a:t>(-14%)</a:t>
            </a:r>
            <a:endParaRPr lang="en-US" dirty="0"/>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K-12 education</a:t>
            </a:r>
            <a:r>
              <a:rPr lang="en-US" dirty="0"/>
              <a:t> </a:t>
            </a:r>
            <a:r>
              <a:rPr lang="en-US" sz="1200" b="0" i="0" u="none" strike="noStrike" dirty="0">
                <a:solidFill>
                  <a:srgbClr val="000000"/>
                </a:solidFill>
                <a:effectLst/>
                <a:latin typeface="Arial" panose="020B0604020202020204" pitchFamily="34" charset="0"/>
              </a:rPr>
              <a:t>(-13%)</a:t>
            </a:r>
            <a:endParaRPr lang="en-US" dirty="0"/>
          </a:p>
          <a:p>
            <a:pPr marL="514350" indent="-285750" algn="l">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Milford open space</a:t>
            </a:r>
            <a:r>
              <a:rPr lang="en-US" dirty="0"/>
              <a:t> </a:t>
            </a:r>
            <a:r>
              <a:rPr lang="en-US" sz="1200" b="0" i="0" u="none" strike="noStrike" dirty="0">
                <a:solidFill>
                  <a:srgbClr val="000000"/>
                </a:solidFill>
                <a:effectLst/>
                <a:latin typeface="Arial" panose="020B0604020202020204" pitchFamily="34" charset="0"/>
              </a:rPr>
              <a:t>(-13%)</a:t>
            </a:r>
            <a:endParaRPr lang="en-US" dirty="0">
              <a:effectLst/>
            </a:endParaRPr>
          </a:p>
          <a:p>
            <a:pPr marL="0" lvl="0" indent="0" algn="l" rtl="0">
              <a:spcBef>
                <a:spcPts val="0"/>
              </a:spcBef>
              <a:spcAft>
                <a:spcPts val="0"/>
              </a:spcAft>
              <a:buClr>
                <a:schemeClr val="dk1"/>
              </a:buClr>
              <a:buSzPts val="1200"/>
              <a:buFont typeface="Arial"/>
              <a:buNone/>
            </a:pPr>
            <a:endParaRPr lang="en-US" dirty="0"/>
          </a:p>
        </p:txBody>
      </p:sp>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67347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Moving now into the highlights of our findings, I do want to point a few items that stood out to us as survey researchers.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is </a:t>
            </a:r>
            <a:r>
              <a:rPr lang="en-US" i="1" dirty="0"/>
              <a:t>a lot </a:t>
            </a:r>
            <a:r>
              <a:rPr lang="en-US" dirty="0"/>
              <a:t>of additional data in the full report that we won’t cover today, but today’s presentation will focus on a few areas that we found to be most noteworthy within Milford’s survey results.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71450" algn="l" rtl="0">
              <a:spcBef>
                <a:spcPts val="0"/>
              </a:spcBef>
              <a:spcAft>
                <a:spcPts val="0"/>
              </a:spcAft>
              <a:buFont typeface="Arial" panose="020B0604020202020204" pitchFamily="34" charset="0"/>
              <a:buChar char="•"/>
            </a:pPr>
            <a:r>
              <a:rPr lang="en-US" sz="1200" b="0" i="0" u="none" strike="noStrike" dirty="0">
                <a:solidFill>
                  <a:srgbClr val="333333"/>
                </a:solidFill>
                <a:latin typeface="Arial"/>
                <a:ea typeface="Arial"/>
                <a:cs typeface="Arial"/>
                <a:sym typeface="Arial"/>
              </a:rPr>
              <a:t>About 7 in 10 residents rated Milford as a place to live positively, and two-thirds gave positive ratings to the overall quality of life.</a:t>
            </a:r>
          </a:p>
          <a:p>
            <a:pPr marL="228600" lvl="0" indent="-171450" algn="l" rtl="0">
              <a:spcBef>
                <a:spcPts val="0"/>
              </a:spcBef>
              <a:spcAft>
                <a:spcPts val="0"/>
              </a:spcAft>
              <a:buFont typeface="Arial" panose="020B0604020202020204" pitchFamily="34" charset="0"/>
              <a:buChar char="•"/>
            </a:pPr>
            <a:r>
              <a:rPr lang="en-US" dirty="0"/>
              <a:t>In addition, roughly 8 in 10 residents planned to remain in the city for the next five years and said they would recommend living there.</a:t>
            </a:r>
          </a:p>
          <a:p>
            <a:pPr marL="228600" lvl="0" indent="-171450" algn="l" rtl="0">
              <a:spcBef>
                <a:spcPts val="0"/>
              </a:spcBef>
              <a:spcAft>
                <a:spcPts val="0"/>
              </a:spcAft>
              <a:buFont typeface="Arial" panose="020B0604020202020204" pitchFamily="34" charset="0"/>
              <a:buChar char="•"/>
            </a:pPr>
            <a:r>
              <a:rPr lang="en-US" sz="1200" b="0" i="0" u="none" strike="noStrike" dirty="0">
                <a:solidFill>
                  <a:srgbClr val="333333"/>
                </a:solidFill>
                <a:latin typeface="Arial"/>
                <a:ea typeface="Arial"/>
                <a:cs typeface="Arial"/>
                <a:sym typeface="Arial"/>
              </a:rPr>
              <a:t>All of these ratings were similar to the national benchmarks and remained relatively stable from the previous survey held in 2022.</a:t>
            </a:r>
            <a:endParaRPr b="0" dirty="0">
              <a:latin typeface="Arial"/>
              <a:ea typeface="Arial"/>
              <a:cs typeface="Arial"/>
              <a:sym typeface="Arial"/>
            </a:endParaRPr>
          </a:p>
          <a:p>
            <a:pPr marL="0" lvl="0" indent="0" algn="l" rtl="0">
              <a:spcBef>
                <a:spcPts val="0"/>
              </a:spcBef>
              <a:spcAft>
                <a:spcPts val="0"/>
              </a:spcAft>
              <a:buNone/>
            </a:pPr>
            <a:endParaRPr dirty="0"/>
          </a:p>
        </p:txBody>
      </p:sp>
      <p:sp>
        <p:nvSpPr>
          <p:cNvPr id="273" name="Google Shape;2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A6E239FE-AD2B-BD94-0600-0655580414E5}"/>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15114452-7B1C-520E-2EE2-3BEAE72475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5:notes">
            <a:extLst>
              <a:ext uri="{FF2B5EF4-FFF2-40B4-BE49-F238E27FC236}">
                <a16:creationId xmlns:a16="http://schemas.microsoft.com/office/drawing/2014/main" id="{4F0340A7-6FDE-BFE2-C2FC-6E1EBBE142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99658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71450" algn="l" rtl="0">
              <a:spcBef>
                <a:spcPts val="0"/>
              </a:spcBef>
              <a:spcAft>
                <a:spcPts val="0"/>
              </a:spcAft>
              <a:buFont typeface="Arial" panose="020B0604020202020204" pitchFamily="34" charset="0"/>
              <a:buChar char="•"/>
            </a:pPr>
            <a:r>
              <a:rPr lang="en-US" sz="1200" b="0" i="0" u="none" strike="noStrike" dirty="0">
                <a:solidFill>
                  <a:srgbClr val="333333"/>
                </a:solidFill>
                <a:latin typeface="Arial"/>
                <a:ea typeface="Arial"/>
                <a:cs typeface="Arial"/>
                <a:sym typeface="Arial"/>
              </a:rPr>
              <a:t>More than half of residents rated the overall feeling of safety in Milford as good or excellent (62%).</a:t>
            </a:r>
          </a:p>
          <a:p>
            <a:pPr marL="228600" lvl="0" indent="-171450" algn="l" rtl="0">
              <a:spcBef>
                <a:spcPts val="0"/>
              </a:spcBef>
              <a:spcAft>
                <a:spcPts val="0"/>
              </a:spcAft>
              <a:buFont typeface="Arial" panose="020B0604020202020204" pitchFamily="34" charset="0"/>
              <a:buChar char="•"/>
            </a:pPr>
            <a:r>
              <a:rPr lang="en-US" b="0" dirty="0">
                <a:latin typeface="Arial"/>
                <a:ea typeface="Arial"/>
                <a:cs typeface="Arial"/>
                <a:sym typeface="Arial"/>
              </a:rPr>
              <a:t>Safety during the day in their neighborhoods (88%) and in the downtown/commercial area (84%) stand out.</a:t>
            </a:r>
          </a:p>
          <a:p>
            <a:pPr marL="228600" lvl="0" indent="-171450" algn="l" rtl="0">
              <a:spcBef>
                <a:spcPts val="0"/>
              </a:spcBef>
              <a:spcAft>
                <a:spcPts val="0"/>
              </a:spcAft>
              <a:buFont typeface="Arial" panose="020B0604020202020204" pitchFamily="34" charset="0"/>
              <a:buChar char="•"/>
            </a:pPr>
            <a:r>
              <a:rPr lang="en-US" b="0" dirty="0">
                <a:latin typeface="Arial"/>
                <a:ea typeface="Arial"/>
                <a:cs typeface="Arial"/>
                <a:sym typeface="Arial"/>
              </a:rPr>
              <a:t>Security regarding property crime has increased significantly since the last survey (63% to 73%).</a:t>
            </a:r>
          </a:p>
          <a:p>
            <a:pPr marL="228600" lvl="0" indent="-171450" algn="l" rtl="0">
              <a:spcBef>
                <a:spcPts val="0"/>
              </a:spcBef>
              <a:spcAft>
                <a:spcPts val="0"/>
              </a:spcAft>
              <a:buFont typeface="Arial" panose="020B0604020202020204" pitchFamily="34" charset="0"/>
              <a:buChar char="•"/>
            </a:pPr>
            <a:endParaRPr lang="en-US" b="0" dirty="0">
              <a:latin typeface="Arial"/>
              <a:ea typeface="Arial"/>
              <a:cs typeface="Arial"/>
              <a:sym typeface="Arial"/>
            </a:endParaRPr>
          </a:p>
        </p:txBody>
      </p:sp>
      <p:sp>
        <p:nvSpPr>
          <p:cNvPr id="314" name="Google Shape;31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6781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1073150" y="438150"/>
            <a:ext cx="4711700" cy="26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33909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Even with a few negative trends compared to the last survey, all services are rated similarly to the National Benchmark.</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About 8 in 10 survey respondents positively rated fire services and ambulance/emergency medical services.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Police/Sheriffs services (71%) stayed consistent.</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Animal control (56%) and Emergency preparedness (57%) are the aspects where there is more room for improvement.</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838200" y="404813"/>
            <a:ext cx="4981575" cy="2801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307731" y="3344069"/>
            <a:ext cx="6242538" cy="51863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latin typeface="Arial"/>
                <a:ea typeface="Arial"/>
                <a:cs typeface="Arial"/>
                <a:sym typeface="Arial"/>
              </a:rPr>
              <a:t>Before we dive into your results, I’d like to share a little bit About Polco:</a:t>
            </a:r>
          </a:p>
          <a:p>
            <a:pPr marL="171450" lvl="0" indent="-171450" algn="l" rtl="0">
              <a:spcBef>
                <a:spcPts val="0"/>
              </a:spcBef>
              <a:spcAft>
                <a:spcPts val="0"/>
              </a:spcAft>
              <a:buClr>
                <a:srgbClr val="000000"/>
              </a:buClr>
              <a:buSzPts val="1100"/>
              <a:buFont typeface="Arial"/>
              <a:buChar char="•"/>
            </a:pPr>
            <a:r>
              <a:rPr lang="en-US" sz="1100" dirty="0">
                <a:solidFill>
                  <a:srgbClr val="000000"/>
                </a:solidFill>
                <a:latin typeface="Arial"/>
                <a:ea typeface="Arial"/>
                <a:cs typeface="Arial"/>
                <a:sym typeface="Arial"/>
              </a:rPr>
              <a:t>Polco is an online community engagement platform providing local governments with resident and employee feedback. Now, hundreds of organizations nationwide use Polco for strategic planning, budgeting, and empowering resident voices.</a:t>
            </a: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rgbClr val="000000"/>
              </a:buClr>
              <a:buSzPts val="1100"/>
              <a:buFont typeface="Arial"/>
              <a:buChar char="•"/>
            </a:pPr>
            <a:r>
              <a:rPr lang="en-US" sz="1200" dirty="0">
                <a:solidFill>
                  <a:schemeClr val="dk1"/>
                </a:solidFill>
                <a:latin typeface="Calibri"/>
                <a:ea typeface="Calibri"/>
                <a:cs typeface="Calibri"/>
                <a:sym typeface="Calibri"/>
              </a:rPr>
              <a:t>Polco merged with National Research Center in 2019.</a:t>
            </a:r>
            <a:endParaRPr lang="en-US" sz="1100" dirty="0">
              <a:solidFill>
                <a:srgbClr val="000000"/>
              </a:solidFill>
              <a:latin typeface="Arial"/>
              <a:ea typeface="Arial"/>
              <a:cs typeface="Arial"/>
              <a:sym typeface="Arial"/>
            </a:endParaRPr>
          </a:p>
          <a:p>
            <a:pPr marL="0" lvl="0" indent="0" algn="l" rtl="0">
              <a:spcBef>
                <a:spcPts val="0"/>
              </a:spcBef>
              <a:spcAft>
                <a:spcPts val="0"/>
              </a:spcAft>
              <a:buNone/>
            </a:pPr>
            <a:r>
              <a:rPr lang="en-US" sz="1100" b="1" dirty="0">
                <a:latin typeface="Arial"/>
                <a:ea typeface="Arial"/>
                <a:cs typeface="Arial"/>
                <a:sym typeface="Arial"/>
              </a:rPr>
              <a:t>About NRC:</a:t>
            </a:r>
            <a:endParaRPr lang="en-US" sz="1100"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000000"/>
                </a:solidFill>
                <a:latin typeface="Arial"/>
                <a:ea typeface="Arial"/>
                <a:cs typeface="Arial"/>
                <a:sym typeface="Arial"/>
              </a:rPr>
              <a:t>NRC is best known for our national benchmarking surveys, such as The National Community Survey (The NCS), the National Employee Survey, and the Community Assessment Survey for Older Adults, among others. Since 1994, we've worked with hundreds of jurisdictions nationwide.</a:t>
            </a:r>
          </a:p>
          <a:p>
            <a:pPr marL="171450" lvl="0" indent="-171450" algn="l" rtl="0">
              <a:spcBef>
                <a:spcPts val="0"/>
              </a:spcBef>
              <a:spcAft>
                <a:spcPts val="0"/>
              </a:spcAft>
              <a:buClr>
                <a:srgbClr val="000000"/>
              </a:buClr>
              <a:buSzPts val="1100"/>
              <a:buFont typeface="Arial" panose="020B0604020202020204" pitchFamily="34" charset="0"/>
              <a:buChar char="•"/>
            </a:pPr>
            <a:r>
              <a:rPr lang="en-US" sz="1100" dirty="0">
                <a:solidFill>
                  <a:srgbClr val="000000"/>
                </a:solidFill>
                <a:latin typeface="Arial"/>
                <a:ea typeface="Arial"/>
                <a:cs typeface="Arial"/>
                <a:sym typeface="Arial"/>
              </a:rPr>
              <a:t>Our benchmark database is the largest of its kind in the United States.</a:t>
            </a:r>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None/>
            </a:pPr>
            <a:r>
              <a:rPr lang="en-US" sz="1100" b="1" dirty="0" err="1">
                <a:solidFill>
                  <a:srgbClr val="000000"/>
                </a:solidFill>
                <a:latin typeface="Arial"/>
                <a:ea typeface="Arial"/>
                <a:cs typeface="Arial"/>
                <a:sym typeface="Arial"/>
              </a:rPr>
              <a:t>Polco</a:t>
            </a:r>
            <a:r>
              <a:rPr lang="en-US" sz="1100" b="1" dirty="0">
                <a:solidFill>
                  <a:srgbClr val="000000"/>
                </a:solidFill>
                <a:latin typeface="Arial"/>
                <a:ea typeface="Arial"/>
                <a:cs typeface="Arial"/>
                <a:sym typeface="Arial"/>
              </a:rPr>
              <a:t> is also exclusive partners with:</a:t>
            </a:r>
            <a:r>
              <a:rPr lang="en-US" sz="1100" dirty="0">
                <a:solidFill>
                  <a:srgbClr val="000000"/>
                </a:solidFill>
                <a:latin typeface="Arial"/>
                <a:ea typeface="Arial"/>
                <a:cs typeface="Arial"/>
                <a:sym typeface="Arial"/>
              </a:rPr>
              <a:t> </a:t>
            </a:r>
          </a:p>
          <a:p>
            <a:pPr marL="640594" lvl="1" indent="-174707" algn="l" rtl="0">
              <a:spcBef>
                <a:spcPts val="0"/>
              </a:spcBef>
              <a:spcAft>
                <a:spcPts val="0"/>
              </a:spcAft>
              <a:buFont typeface="Arial" panose="020B0604020202020204" pitchFamily="34" charset="0"/>
              <a:buChar char="•"/>
            </a:pPr>
            <a:r>
              <a:rPr lang="en-US" sz="1100" dirty="0">
                <a:latin typeface="Arial"/>
                <a:ea typeface="Arial"/>
                <a:cs typeface="Arial"/>
                <a:sym typeface="Arial"/>
              </a:rPr>
              <a:t>International City/County Managers Association (ICMA)</a:t>
            </a:r>
            <a:endParaRPr lang="en-US" dirty="0"/>
          </a:p>
          <a:p>
            <a:pPr marL="640594" lvl="1" indent="-174707" algn="l" rtl="0">
              <a:spcBef>
                <a:spcPts val="0"/>
              </a:spcBef>
              <a:spcAft>
                <a:spcPts val="0"/>
              </a:spcAft>
              <a:buFont typeface="Arial" panose="020B0604020202020204" pitchFamily="34" charset="0"/>
              <a:buChar char="•"/>
            </a:pPr>
            <a:r>
              <a:rPr lang="en-US" sz="1100" dirty="0">
                <a:latin typeface="Arial"/>
                <a:ea typeface="Arial"/>
                <a:cs typeface="Arial"/>
                <a:sym typeface="Arial"/>
              </a:rPr>
              <a:t>The National League of Cities (NLC)</a:t>
            </a:r>
          </a:p>
          <a:p>
            <a:pPr marL="465887" lvl="1" indent="0" algn="l" rtl="0">
              <a:spcBef>
                <a:spcPts val="0"/>
              </a:spcBef>
              <a:spcAft>
                <a:spcPts val="0"/>
              </a:spcAft>
              <a:buFont typeface="Arial" panose="020B0604020202020204" pitchFamily="34" charset="0"/>
              <a:buNone/>
            </a:pPr>
            <a:endParaRPr lang="en-US" sz="1100" dirty="0">
              <a:latin typeface="Arial"/>
              <a:ea typeface="Arial"/>
              <a:cs typeface="Arial"/>
              <a:sym typeface="Arial"/>
            </a:endParaRPr>
          </a:p>
          <a:p>
            <a:pPr marL="0" lvl="0" indent="0" algn="l" rtl="0">
              <a:spcBef>
                <a:spcPts val="0"/>
              </a:spcBef>
              <a:spcAft>
                <a:spcPts val="0"/>
              </a:spcAft>
              <a:buClr>
                <a:schemeClr val="dk1"/>
              </a:buClr>
              <a:buSzPts val="1400"/>
              <a:buFont typeface="Calibri"/>
              <a:buNone/>
            </a:pPr>
            <a:r>
              <a:rPr lang="en-US" sz="1400" dirty="0"/>
              <a:t>We also work closely with:</a:t>
            </a:r>
          </a:p>
          <a:p>
            <a:pPr marL="640594" lvl="1" indent="-174707" algn="l" rtl="0">
              <a:spcBef>
                <a:spcPts val="0"/>
              </a:spcBef>
              <a:spcAft>
                <a:spcPts val="0"/>
              </a:spcAft>
              <a:buFont typeface="Arial" panose="020B0604020202020204" pitchFamily="34" charset="0"/>
              <a:buChar char="•"/>
            </a:pPr>
            <a:r>
              <a:rPr lang="en-US" sz="1400" dirty="0">
                <a:latin typeface="Arial"/>
                <a:ea typeface="Arial"/>
                <a:cs typeface="Arial"/>
                <a:sym typeface="Arial"/>
              </a:rPr>
              <a:t>Engaged Local Government Leaders (ELGL)</a:t>
            </a:r>
            <a:endParaRPr lang="en-US" sz="1400" dirty="0"/>
          </a:p>
          <a:p>
            <a:pPr marL="640594" lvl="1" indent="-174707" algn="l" rtl="0">
              <a:spcBef>
                <a:spcPts val="0"/>
              </a:spcBef>
              <a:spcAft>
                <a:spcPts val="0"/>
              </a:spcAft>
              <a:buFont typeface="Arial" panose="020B0604020202020204" pitchFamily="34" charset="0"/>
              <a:buChar char="•"/>
            </a:pPr>
            <a:r>
              <a:rPr lang="en-US" sz="1400" dirty="0">
                <a:latin typeface="Arial"/>
                <a:ea typeface="Arial"/>
                <a:cs typeface="Arial"/>
                <a:sym typeface="Arial"/>
              </a:rPr>
              <a:t>Alliance for Innovation (AFI)</a:t>
            </a:r>
            <a:endParaRPr lang="en-US" sz="1400" dirty="0"/>
          </a:p>
          <a:p>
            <a:pPr marL="640594" lvl="1" indent="-174707" algn="l" rtl="0">
              <a:spcBef>
                <a:spcPts val="0"/>
              </a:spcBef>
              <a:spcAft>
                <a:spcPts val="0"/>
              </a:spcAft>
              <a:buFont typeface="Arial" panose="020B0604020202020204" pitchFamily="34" charset="0"/>
              <a:buChar char="•"/>
            </a:pPr>
            <a:r>
              <a:rPr lang="en-US" sz="1400" dirty="0">
                <a:latin typeface="Arial"/>
                <a:ea typeface="Arial"/>
                <a:cs typeface="Arial"/>
                <a:sym typeface="Arial"/>
              </a:rPr>
              <a:t>And many academic partners, including the American Association for Public Opinion Research, the University of Wisconsin-Madison, the Hoover Institute at Stanford University, and the Harvard Kennedy School of Government.</a:t>
            </a:r>
            <a:endParaRPr lang="en-US" sz="1400" dirty="0"/>
          </a:p>
          <a:p>
            <a:pPr marL="0" lvl="0" indent="0" algn="l" rtl="0">
              <a:spcBef>
                <a:spcPts val="0"/>
              </a:spcBef>
              <a:spcAft>
                <a:spcPts val="0"/>
              </a:spcAft>
              <a:buClr>
                <a:schemeClr val="dk1"/>
              </a:buClr>
              <a:buSzPts val="1400"/>
              <a:buFont typeface="Calibri"/>
              <a:buNone/>
            </a:pPr>
            <a:endParaRPr 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037094FD-0C32-03E8-67AC-CBCD89994879}"/>
            </a:ext>
          </a:extLst>
        </p:cNvPr>
        <p:cNvGrpSpPr/>
        <p:nvPr/>
      </p:nvGrpSpPr>
      <p:grpSpPr>
        <a:xfrm>
          <a:off x="0" y="0"/>
          <a:ext cx="0" cy="0"/>
          <a:chOff x="0" y="0"/>
          <a:chExt cx="0" cy="0"/>
        </a:xfrm>
      </p:grpSpPr>
      <p:sp>
        <p:nvSpPr>
          <p:cNvPr id="312" name="Google Shape;312;p17:notes">
            <a:extLst>
              <a:ext uri="{FF2B5EF4-FFF2-40B4-BE49-F238E27FC236}">
                <a16:creationId xmlns:a16="http://schemas.microsoft.com/office/drawing/2014/main" id="{822FE2B6-21B4-9A8B-FB2E-ADF9ED24B4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a:extLst>
              <a:ext uri="{FF2B5EF4-FFF2-40B4-BE49-F238E27FC236}">
                <a16:creationId xmlns:a16="http://schemas.microsoft.com/office/drawing/2014/main" id="{FFB21FC3-895D-3165-5C8B-2502249BAD1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Overall economic health is considered good or excellent by more than half of residents (54%), showing an improvement compared to previous surveys.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The overall quality of business and service establishments (62%) and variety of business and service establishments (50%) received positive ratings, with the latter items showing an upward trend.</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Although employment opportunities displayed a declining trend from the previous iteration, it still remained on par with the benchmark.</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Vibrancy of downtown/commercial area (42%), cost of living (41%), and shopping opportunities (36%) remain consistent. </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p:txBody>
      </p:sp>
      <p:sp>
        <p:nvSpPr>
          <p:cNvPr id="314" name="Google Shape;314;p17:notes">
            <a:extLst>
              <a:ext uri="{FF2B5EF4-FFF2-40B4-BE49-F238E27FC236}">
                <a16:creationId xmlns:a16="http://schemas.microsoft.com/office/drawing/2014/main" id="{AF9A5F5A-BE75-53C1-97E9-968595C025E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674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A85DE03-A0B7-3060-95FF-89638E2687CB}"/>
            </a:ext>
          </a:extLst>
        </p:cNvPr>
        <p:cNvGrpSpPr/>
        <p:nvPr/>
      </p:nvGrpSpPr>
      <p:grpSpPr>
        <a:xfrm>
          <a:off x="0" y="0"/>
          <a:ext cx="0" cy="0"/>
          <a:chOff x="0" y="0"/>
          <a:chExt cx="0" cy="0"/>
        </a:xfrm>
      </p:grpSpPr>
      <p:sp>
        <p:nvSpPr>
          <p:cNvPr id="312" name="Google Shape;312;p17:notes">
            <a:extLst>
              <a:ext uri="{FF2B5EF4-FFF2-40B4-BE49-F238E27FC236}">
                <a16:creationId xmlns:a16="http://schemas.microsoft.com/office/drawing/2014/main" id="{8BAB3CE7-7B2D-0BF7-3475-2483D3FEC7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a:extLst>
              <a:ext uri="{FF2B5EF4-FFF2-40B4-BE49-F238E27FC236}">
                <a16:creationId xmlns:a16="http://schemas.microsoft.com/office/drawing/2014/main" id="{8DFB8528-E13B-6801-6120-73D5FD84BC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About two-thirds of community members positively rated cleanliness, recycling, air quality, and yard waste pick-up, the latter two items trending downwards from the previous iteration.</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Water resources was rated positively from about half of residents.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Milford open space (42%) and preservation of natural areas (43%) saw a decline from the 2022 survey and scored below the benchmark.</a:t>
            </a:r>
          </a:p>
        </p:txBody>
      </p:sp>
      <p:sp>
        <p:nvSpPr>
          <p:cNvPr id="314" name="Google Shape;314;p17:notes">
            <a:extLst>
              <a:ext uri="{FF2B5EF4-FFF2-40B4-BE49-F238E27FC236}">
                <a16:creationId xmlns:a16="http://schemas.microsoft.com/office/drawing/2014/main" id="{20C68BFC-7D89-7A6A-686E-56109FEF6CD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43910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664041B0-C348-F3BE-991D-249394B55E66}"/>
            </a:ext>
          </a:extLst>
        </p:cNvPr>
        <p:cNvGrpSpPr/>
        <p:nvPr/>
      </p:nvGrpSpPr>
      <p:grpSpPr>
        <a:xfrm>
          <a:off x="0" y="0"/>
          <a:ext cx="0" cy="0"/>
          <a:chOff x="0" y="0"/>
          <a:chExt cx="0" cy="0"/>
        </a:xfrm>
      </p:grpSpPr>
      <p:sp>
        <p:nvSpPr>
          <p:cNvPr id="312" name="Google Shape;312;p17:notes">
            <a:extLst>
              <a:ext uri="{FF2B5EF4-FFF2-40B4-BE49-F238E27FC236}">
                <a16:creationId xmlns:a16="http://schemas.microsoft.com/office/drawing/2014/main" id="{B7845A21-BC49-69E1-17C1-0B086C1D4B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a:extLst>
              <a:ext uri="{FF2B5EF4-FFF2-40B4-BE49-F238E27FC236}">
                <a16:creationId xmlns:a16="http://schemas.microsoft.com/office/drawing/2014/main" id="{28A47578-6305-68DD-DF82-BFCB7D3BBF2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All items related to Parks and Recreation fell below the national average.</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City parks received positive ratings from about half of survey respondents.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Availability of paths and walking trails (45%), recreation centers or facilities (44%), recreation programs or classes (42%), and fitness opportunities (40%) received less than favorable reviews.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Recreational opportunities (38%) although fell below the benchmark remained consistent.</a:t>
            </a:r>
          </a:p>
        </p:txBody>
      </p:sp>
      <p:sp>
        <p:nvSpPr>
          <p:cNvPr id="314" name="Google Shape;314;p17:notes">
            <a:extLst>
              <a:ext uri="{FF2B5EF4-FFF2-40B4-BE49-F238E27FC236}">
                <a16:creationId xmlns:a16="http://schemas.microsoft.com/office/drawing/2014/main" id="{3804283E-33F6-251C-FCDE-82391214C88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64437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spcBef>
                <a:spcPts val="1200"/>
              </a:spcBef>
              <a:spcAft>
                <a:spcPts val="1200"/>
              </a:spcAft>
              <a:buNone/>
            </a:pPr>
            <a:r>
              <a:rPr lang="en-US" sz="1800" b="0" i="0" u="none" strike="noStrike" dirty="0">
                <a:solidFill>
                  <a:srgbClr val="000000"/>
                </a:solidFill>
                <a:effectLst/>
                <a:latin typeface="Arial" panose="020B0604020202020204" pitchFamily="34" charset="0"/>
              </a:rPr>
              <a:t>About 9 in 10 residents rated the following as essential or very important:</a:t>
            </a:r>
            <a:endParaRPr lang="en-US" sz="1600" b="0" dirty="0">
              <a:effectLst/>
            </a:endParaRPr>
          </a:p>
          <a:p>
            <a:pPr rtl="0" fontAlgn="base">
              <a:spcBef>
                <a:spcPts val="1200"/>
              </a:spcBef>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Parks and playgrounds (95%)</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Bike trails and pedestrian paths (91%)</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An indoor recreation center with sports, fitness, and youth programming (88%)</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Hardcourt sports like basketball, tennis, and pickleball (87%)</a:t>
            </a:r>
          </a:p>
          <a:p>
            <a:pPr rtl="0" fontAlgn="base">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Turf/</a:t>
            </a:r>
            <a:r>
              <a:rPr lang="en-US" sz="1800" b="0" i="0" u="none" strike="noStrike" dirty="0" err="1">
                <a:solidFill>
                  <a:srgbClr val="000000"/>
                </a:solidFill>
                <a:effectLst/>
                <a:latin typeface="Arial" panose="020B0604020202020204" pitchFamily="34" charset="0"/>
              </a:rPr>
              <a:t>softcourt</a:t>
            </a:r>
            <a:r>
              <a:rPr lang="en-US" sz="1800" b="0" i="0" u="none" strike="noStrike" dirty="0">
                <a:solidFill>
                  <a:srgbClr val="000000"/>
                </a:solidFill>
                <a:effectLst/>
                <a:latin typeface="Arial" panose="020B0604020202020204" pitchFamily="34" charset="0"/>
              </a:rPr>
              <a:t> sports such as soccer, baseball, softball, and beach volleyball (87%)</a:t>
            </a:r>
            <a:br>
              <a:rPr lang="en-US" sz="1800" b="0" i="0" u="none" strike="noStrike" dirty="0">
                <a:solidFill>
                  <a:srgbClr val="000000"/>
                </a:solidFill>
                <a:effectLst/>
                <a:latin typeface="Arial" panose="020B0604020202020204" pitchFamily="34" charset="0"/>
              </a:rPr>
            </a:b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buNone/>
            </a:pPr>
            <a:r>
              <a:rPr lang="en-US" sz="1800" b="0" i="0" u="none" strike="noStrike" dirty="0">
                <a:solidFill>
                  <a:srgbClr val="000000"/>
                </a:solidFill>
                <a:effectLst/>
                <a:latin typeface="Arial" panose="020B0604020202020204" pitchFamily="34" charset="0"/>
              </a:rPr>
              <a:t>Around 8 in 10 residents said the following were essential or very important:</a:t>
            </a:r>
            <a:endParaRPr lang="en-US" sz="1600" b="0" dirty="0">
              <a:effectLst/>
            </a:endParaRPr>
          </a:p>
          <a:p>
            <a:pPr rtl="0" fontAlgn="base">
              <a:spcBef>
                <a:spcPts val="1200"/>
              </a:spcBef>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Swimming pool/splash pad (80%)</a:t>
            </a:r>
          </a:p>
          <a:p>
            <a:pPr rtl="0" fontAlgn="base">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Amphitheater (79%)</a:t>
            </a:r>
            <a:br>
              <a:rPr lang="en-US" sz="1800" b="0" i="0" u="none" strike="noStrike" dirty="0">
                <a:solidFill>
                  <a:srgbClr val="000000"/>
                </a:solidFill>
                <a:effectLst/>
                <a:latin typeface="Arial" panose="020B0604020202020204" pitchFamily="34" charset="0"/>
              </a:rPr>
            </a:b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buNone/>
            </a:pPr>
            <a:r>
              <a:rPr lang="en-US" sz="1800" b="0" i="0" u="none" strike="noStrike" dirty="0">
                <a:solidFill>
                  <a:srgbClr val="000000"/>
                </a:solidFill>
                <a:effectLst/>
                <a:latin typeface="Arial" panose="020B0604020202020204" pitchFamily="34" charset="0"/>
              </a:rPr>
              <a:t>Roughly 7 in 10 residents rated the following as essential or very important:</a:t>
            </a:r>
            <a:endParaRPr lang="en-US" sz="1600" b="0" dirty="0">
              <a:effectLst/>
            </a:endParaRPr>
          </a:p>
          <a:p>
            <a:pPr rtl="0" fontAlgn="base">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Skate park (73%)</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endParaRPr lang="en-US" sz="1100" b="0" dirty="0">
              <a:latin typeface="Arial"/>
              <a:ea typeface="Arial"/>
              <a:cs typeface="Arial"/>
              <a:sym typeface="Arial"/>
            </a:endParaRPr>
          </a:p>
        </p:txBody>
      </p:sp>
      <p:sp>
        <p:nvSpPr>
          <p:cNvPr id="469" name="Google Shape;4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US" sz="1800" b="0" i="0" u="none" strike="noStrike" baseline="0" dirty="0">
                <a:latin typeface="Cambria-Bold"/>
              </a:rPr>
              <a:t>About 8 in 10 community members felt very or somewhat supportive of the City constructing a new indoor recreation facility. </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endParaRPr lang="en-US" sz="1800" b="0" i="0" u="none" strike="noStrike" baseline="0" dirty="0">
              <a:latin typeface="Cambria-Bold"/>
            </a:endParaRPr>
          </a:p>
          <a:p>
            <a:pPr marL="0" marR="0" lvl="0" indent="0" algn="l" rtl="0">
              <a:lnSpc>
                <a:spcPct val="150000"/>
              </a:lnSpc>
              <a:spcBef>
                <a:spcPts val="0"/>
              </a:spcBef>
              <a:spcAft>
                <a:spcPts val="0"/>
              </a:spcAft>
              <a:buNone/>
            </a:pPr>
            <a:r>
              <a:rPr lang="en-US" sz="1800" b="0" i="0" u="none" strike="noStrike" baseline="0" dirty="0">
                <a:solidFill>
                  <a:srgbClr val="1C3C35"/>
                </a:solidFill>
                <a:latin typeface="Cambria-Bold"/>
                <a:ea typeface="Arial"/>
                <a:cs typeface="Arial"/>
                <a:sym typeface="Arial"/>
              </a:rPr>
              <a:t>Very supportive: 49%</a:t>
            </a:r>
          </a:p>
          <a:p>
            <a:pPr marL="0" marR="0" lvl="0" indent="0" algn="l" rtl="0">
              <a:lnSpc>
                <a:spcPct val="150000"/>
              </a:lnSpc>
              <a:spcBef>
                <a:spcPts val="0"/>
              </a:spcBef>
              <a:spcAft>
                <a:spcPts val="0"/>
              </a:spcAft>
              <a:buNone/>
            </a:pPr>
            <a:r>
              <a:rPr lang="en-US" sz="1800" b="0" i="0" u="none" strike="noStrike" baseline="0" dirty="0">
                <a:solidFill>
                  <a:srgbClr val="1C3C35"/>
                </a:solidFill>
                <a:latin typeface="Cambria-Bold"/>
                <a:ea typeface="Arial"/>
                <a:cs typeface="Arial"/>
                <a:sym typeface="Arial"/>
              </a:rPr>
              <a:t>Somewhat supportive: 33%</a:t>
            </a:r>
          </a:p>
          <a:p>
            <a:pPr marL="0" marR="0" lvl="0" indent="0" algn="l" rtl="0">
              <a:lnSpc>
                <a:spcPct val="150000"/>
              </a:lnSpc>
              <a:spcBef>
                <a:spcPts val="0"/>
              </a:spcBef>
              <a:spcAft>
                <a:spcPts val="0"/>
              </a:spcAft>
              <a:buNone/>
            </a:pPr>
            <a:r>
              <a:rPr lang="en-US" sz="1800" b="0" i="0" u="none" strike="noStrike" baseline="0" dirty="0">
                <a:solidFill>
                  <a:srgbClr val="1C3C35"/>
                </a:solidFill>
                <a:latin typeface="Cambria-Bold"/>
                <a:ea typeface="Arial"/>
                <a:cs typeface="Arial"/>
                <a:sym typeface="Arial"/>
              </a:rPr>
              <a:t>Somewhat opposed: 11%</a:t>
            </a:r>
          </a:p>
          <a:p>
            <a:pPr marL="0" marR="0" lvl="0" indent="0" algn="l" rtl="0">
              <a:lnSpc>
                <a:spcPct val="150000"/>
              </a:lnSpc>
              <a:spcBef>
                <a:spcPts val="0"/>
              </a:spcBef>
              <a:spcAft>
                <a:spcPts val="0"/>
              </a:spcAft>
              <a:buNone/>
            </a:pPr>
            <a:r>
              <a:rPr lang="en-US" sz="1800" b="0" i="0" u="none" strike="noStrike" baseline="0" dirty="0">
                <a:solidFill>
                  <a:srgbClr val="1C3C35"/>
                </a:solidFill>
                <a:latin typeface="Cambria-Bold"/>
                <a:ea typeface="Arial"/>
                <a:cs typeface="Arial"/>
                <a:sym typeface="Arial"/>
              </a:rPr>
              <a:t>Very opposed: 7%</a:t>
            </a:r>
          </a:p>
          <a:p>
            <a:pPr marL="0" marR="0" lvl="0" indent="0" algn="l" rtl="0">
              <a:lnSpc>
                <a:spcPct val="150000"/>
              </a:lnSpc>
              <a:spcBef>
                <a:spcPts val="0"/>
              </a:spcBef>
              <a:spcAft>
                <a:spcPts val="0"/>
              </a:spcAft>
              <a:buNone/>
            </a:pPr>
            <a:endParaRPr lang="en-US" sz="1800" b="0" i="0" u="none" strike="noStrike" baseline="0" dirty="0">
              <a:solidFill>
                <a:srgbClr val="1C3C35"/>
              </a:solidFill>
              <a:latin typeface="Cambria-Bold"/>
              <a:ea typeface="Arial"/>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endParaRPr lang="en-US" sz="1800" b="0" i="0" u="none" strike="noStrike" baseline="0" dirty="0">
              <a:latin typeface="Cambria-Bold"/>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endParaRPr lang="en-US" sz="1800" b="0" i="0" u="none" strike="noStrike" baseline="0" dirty="0">
              <a:latin typeface="Cambria-Bold"/>
              <a:ea typeface="Arial"/>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endParaRPr lang="en-US" sz="1100" b="0" dirty="0">
              <a:latin typeface="Arial"/>
              <a:ea typeface="Arial"/>
              <a:cs typeface="Arial"/>
              <a:sym typeface="Arial"/>
            </a:endParaRPr>
          </a:p>
        </p:txBody>
      </p:sp>
      <p:sp>
        <p:nvSpPr>
          <p:cNvPr id="460" name="Google Shape;4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E39D77-BD0C-439D-1D83-00A11FF2B993}"/>
            </a:ext>
          </a:extLst>
        </p:cNvPr>
        <p:cNvGrpSpPr/>
        <p:nvPr/>
      </p:nvGrpSpPr>
      <p:grpSpPr>
        <a:xfrm>
          <a:off x="0" y="0"/>
          <a:ext cx="0" cy="0"/>
          <a:chOff x="0" y="0"/>
          <a:chExt cx="0" cy="0"/>
        </a:xfrm>
      </p:grpSpPr>
      <p:sp>
        <p:nvSpPr>
          <p:cNvPr id="312" name="Google Shape;312;p17:notes">
            <a:extLst>
              <a:ext uri="{FF2B5EF4-FFF2-40B4-BE49-F238E27FC236}">
                <a16:creationId xmlns:a16="http://schemas.microsoft.com/office/drawing/2014/main" id="{D36D4728-BF7D-0212-8E8F-ED94145DAB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a:extLst>
              <a:ext uri="{FF2B5EF4-FFF2-40B4-BE49-F238E27FC236}">
                <a16:creationId xmlns:a16="http://schemas.microsoft.com/office/drawing/2014/main" id="{05AF34ED-A080-A4F7-BD70-C59B10CBCDE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Ease of travel by car is the highest-rated category, with about 7 in 10 community members giving positive ratings.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Ease of public parking also saw positive ratings in about two-thirds of residents.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Ease of walking (52%) and traffic flow on major streets (51%) saw a decline from the previous iteration. </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About 3 in 10 residents gave less than favorable ratings towards ease of travel by public transportation and ease of travel by bicycle, the latter item falling below other similar communities.</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p:txBody>
      </p:sp>
      <p:sp>
        <p:nvSpPr>
          <p:cNvPr id="314" name="Google Shape;314;p17:notes">
            <a:extLst>
              <a:ext uri="{FF2B5EF4-FFF2-40B4-BE49-F238E27FC236}">
                <a16:creationId xmlns:a16="http://schemas.microsoft.com/office/drawing/2014/main" id="{1B80E93B-E9AD-06BD-CE2B-62500E7B352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05344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A7890A6-CBB0-4587-7366-D0237F686D6D}"/>
            </a:ext>
          </a:extLst>
        </p:cNvPr>
        <p:cNvGrpSpPr/>
        <p:nvPr/>
      </p:nvGrpSpPr>
      <p:grpSpPr>
        <a:xfrm>
          <a:off x="0" y="0"/>
          <a:ext cx="0" cy="0"/>
          <a:chOff x="0" y="0"/>
          <a:chExt cx="0" cy="0"/>
        </a:xfrm>
      </p:grpSpPr>
      <p:sp>
        <p:nvSpPr>
          <p:cNvPr id="312" name="Google Shape;312;p17:notes">
            <a:extLst>
              <a:ext uri="{FF2B5EF4-FFF2-40B4-BE49-F238E27FC236}">
                <a16:creationId xmlns:a16="http://schemas.microsoft.com/office/drawing/2014/main" id="{1194330C-33B5-CDC3-4A1E-47DD7A96F2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a:extLst>
              <a:ext uri="{FF2B5EF4-FFF2-40B4-BE49-F238E27FC236}">
                <a16:creationId xmlns:a16="http://schemas.microsoft.com/office/drawing/2014/main" id="{559D7306-FBCD-BC6F-26CE-FFC8914E68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Some mobility services stand out in Milford for their positive ratings like snow removal (60%), traffic enforcement (62%), and street lighting (63%), the latter item showing a statistically significant upward trend from the 2022 survey.</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About 3 in 10 respondents gave less than favorable ratings towards bus or transit services and sidewalk maintenance. Both items also saw a decline, but sidewalk maintenance also fell below the national average indicating an area for improvement.</a:t>
            </a:r>
          </a:p>
          <a:p>
            <a:pPr marL="171450" marR="0" lvl="0" indent="-17145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Char char="•"/>
              <a:tabLst/>
              <a:defRPr/>
            </a:pPr>
            <a:endParaRPr lang="en-US" b="0" dirty="0">
              <a:latin typeface="Arial"/>
              <a:ea typeface="Arial"/>
              <a:cs typeface="Arial"/>
              <a:sym typeface="Arial"/>
            </a:endParaRPr>
          </a:p>
        </p:txBody>
      </p:sp>
      <p:sp>
        <p:nvSpPr>
          <p:cNvPr id="314" name="Google Shape;314;p17:notes">
            <a:extLst>
              <a:ext uri="{FF2B5EF4-FFF2-40B4-BE49-F238E27FC236}">
                <a16:creationId xmlns:a16="http://schemas.microsoft.com/office/drawing/2014/main" id="{FEAFACBB-2AC1-A98F-7416-6D40700B40C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19387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CFEE1BFF-061E-6AA7-B7B3-80C51FE715FF}"/>
            </a:ext>
          </a:extLst>
        </p:cNvPr>
        <p:cNvGrpSpPr/>
        <p:nvPr/>
      </p:nvGrpSpPr>
      <p:grpSpPr>
        <a:xfrm>
          <a:off x="0" y="0"/>
          <a:ext cx="0" cy="0"/>
          <a:chOff x="0" y="0"/>
          <a:chExt cx="0" cy="0"/>
        </a:xfrm>
      </p:grpSpPr>
      <p:sp>
        <p:nvSpPr>
          <p:cNvPr id="402" name="Google Shape;402;p22:notes">
            <a:extLst>
              <a:ext uri="{FF2B5EF4-FFF2-40B4-BE49-F238E27FC236}">
                <a16:creationId xmlns:a16="http://schemas.microsoft.com/office/drawing/2014/main" id="{0104F232-1FAA-2151-9FBB-5C48E90E57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2:notes">
            <a:extLst>
              <a:ext uri="{FF2B5EF4-FFF2-40B4-BE49-F238E27FC236}">
                <a16:creationId xmlns:a16="http://schemas.microsoft.com/office/drawing/2014/main" id="{04C62094-CA9E-AC4F-8BFB-85CAD5776DC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b="1" dirty="0"/>
          </a:p>
        </p:txBody>
      </p:sp>
    </p:spTree>
    <p:extLst>
      <p:ext uri="{BB962C8B-B14F-4D97-AF65-F5344CB8AC3E}">
        <p14:creationId xmlns:p14="http://schemas.microsoft.com/office/powerpoint/2010/main" val="373912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Before we dive into the results, I want to emphasize that there are a variety of ways these results can be used.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Arial"/>
                <a:ea typeface="Arial"/>
                <a:cs typeface="Arial"/>
                <a:sym typeface="Arial"/>
              </a:rPr>
              <a:t>Most commonly, the jurisdictions we work with use their survey data to monitor trends in resident opinion over time and to inform budgeting processes and strategic plans. Our results also allow you to benchmark your community’s specific characteristics and services against communities in our benchmark database.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Arial"/>
                <a:ea typeface="Arial"/>
                <a:cs typeface="Arial"/>
                <a:sym typeface="Arial"/>
              </a:rPr>
              <a:t>Our hope is that as these findings are presented, it will spur ideas for where you might want to dig deeper. </a:t>
            </a:r>
          </a:p>
        </p:txBody>
      </p:sp>
    </p:spTree>
    <p:extLst>
      <p:ext uri="{BB962C8B-B14F-4D97-AF65-F5344CB8AC3E}">
        <p14:creationId xmlns:p14="http://schemas.microsoft.com/office/powerpoint/2010/main" val="816488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100" b="0" i="0" u="none" strike="noStrike" baseline="0" dirty="0">
                <a:latin typeface="Cambria-Bold"/>
              </a:rPr>
              <a:t>About 6 in 10 residents felt very or somewhat positive of permitting the recreational sales of marijuana in the City of Milford. </a:t>
            </a:r>
          </a:p>
          <a:p>
            <a:pPr marL="0" marR="0" lvl="0" indent="0" algn="l" rtl="0">
              <a:lnSpc>
                <a:spcPct val="150000"/>
              </a:lnSpc>
              <a:spcBef>
                <a:spcPts val="0"/>
              </a:spcBef>
              <a:spcAft>
                <a:spcPts val="0"/>
              </a:spcAft>
              <a:buNone/>
            </a:pPr>
            <a:endParaRPr lang="en-US" sz="1100" b="0" i="0" u="none" strike="noStrike" baseline="0" dirty="0">
              <a:latin typeface="Cambria-Bold"/>
            </a:endParaRPr>
          </a:p>
          <a:p>
            <a:pPr marL="0" marR="0" lvl="0" indent="0" algn="l" rtl="0">
              <a:lnSpc>
                <a:spcPct val="150000"/>
              </a:lnSpc>
              <a:spcBef>
                <a:spcPts val="0"/>
              </a:spcBef>
              <a:spcAft>
                <a:spcPts val="0"/>
              </a:spcAft>
              <a:buNone/>
            </a:pPr>
            <a:r>
              <a:rPr lang="en-US" sz="1100" b="0" i="0" u="none" strike="noStrike" baseline="0" dirty="0">
                <a:solidFill>
                  <a:srgbClr val="1C3C35"/>
                </a:solidFill>
                <a:latin typeface="Cambria-Bold"/>
                <a:ea typeface="Arial"/>
                <a:cs typeface="Arial"/>
                <a:sym typeface="Arial"/>
              </a:rPr>
              <a:t>Very supportive: 39%</a:t>
            </a:r>
          </a:p>
          <a:p>
            <a:pPr marL="0" marR="0" lvl="0" indent="0" algn="l" rtl="0">
              <a:lnSpc>
                <a:spcPct val="150000"/>
              </a:lnSpc>
              <a:spcBef>
                <a:spcPts val="0"/>
              </a:spcBef>
              <a:spcAft>
                <a:spcPts val="0"/>
              </a:spcAft>
              <a:buNone/>
            </a:pPr>
            <a:r>
              <a:rPr lang="en-US" sz="1100" b="0" i="0" u="none" strike="noStrike" baseline="0" dirty="0">
                <a:solidFill>
                  <a:srgbClr val="1C3C35"/>
                </a:solidFill>
                <a:latin typeface="Cambria-Bold"/>
                <a:ea typeface="Arial"/>
                <a:cs typeface="Arial"/>
                <a:sym typeface="Arial"/>
              </a:rPr>
              <a:t>Somewhat supportive: 18%</a:t>
            </a:r>
          </a:p>
          <a:p>
            <a:pPr marL="0" marR="0" lvl="0" indent="0" algn="l" rtl="0">
              <a:lnSpc>
                <a:spcPct val="150000"/>
              </a:lnSpc>
              <a:spcBef>
                <a:spcPts val="0"/>
              </a:spcBef>
              <a:spcAft>
                <a:spcPts val="0"/>
              </a:spcAft>
              <a:buNone/>
            </a:pPr>
            <a:r>
              <a:rPr lang="en-US" sz="1100" b="0" i="0" u="none" strike="noStrike" baseline="0" dirty="0">
                <a:solidFill>
                  <a:srgbClr val="1C3C35"/>
                </a:solidFill>
                <a:latin typeface="Cambria-Bold"/>
                <a:ea typeface="Arial"/>
                <a:cs typeface="Arial"/>
                <a:sym typeface="Arial"/>
              </a:rPr>
              <a:t>Somewhat opposed: 9%</a:t>
            </a:r>
          </a:p>
          <a:p>
            <a:pPr marL="0" marR="0" lvl="0" indent="0" algn="l" rtl="0">
              <a:lnSpc>
                <a:spcPct val="150000"/>
              </a:lnSpc>
              <a:spcBef>
                <a:spcPts val="0"/>
              </a:spcBef>
              <a:spcAft>
                <a:spcPts val="0"/>
              </a:spcAft>
              <a:buNone/>
            </a:pPr>
            <a:r>
              <a:rPr lang="en-US" sz="1100" b="0" i="0" u="none" strike="noStrike" baseline="0" dirty="0">
                <a:solidFill>
                  <a:srgbClr val="1C3C35"/>
                </a:solidFill>
                <a:latin typeface="Cambria-Bold"/>
                <a:ea typeface="Arial"/>
                <a:cs typeface="Arial"/>
                <a:sym typeface="Arial"/>
              </a:rPr>
              <a:t>Very opposed: 34%</a:t>
            </a:r>
          </a:p>
          <a:p>
            <a:pPr marL="0" marR="0" lvl="0" indent="0" algn="l" rtl="0">
              <a:lnSpc>
                <a:spcPct val="150000"/>
              </a:lnSpc>
              <a:spcBef>
                <a:spcPts val="0"/>
              </a:spcBef>
              <a:spcAft>
                <a:spcPts val="0"/>
              </a:spcAft>
              <a:buNone/>
            </a:pPr>
            <a:endParaRPr lang="en-US" sz="1100" b="0" i="0" u="none" strike="noStrike" baseline="0" dirty="0">
              <a:solidFill>
                <a:srgbClr val="1C3C35"/>
              </a:solidFill>
              <a:latin typeface="Cambria-Bold"/>
              <a:ea typeface="Arial"/>
              <a:cs typeface="Arial"/>
              <a:sym typeface="Arial"/>
            </a:endParaRPr>
          </a:p>
          <a:p>
            <a:pPr marL="0" marR="0" lvl="0" indent="0" algn="l" rtl="0">
              <a:lnSpc>
                <a:spcPct val="150000"/>
              </a:lnSpc>
              <a:spcBef>
                <a:spcPts val="0"/>
              </a:spcBef>
              <a:spcAft>
                <a:spcPts val="0"/>
              </a:spcAft>
              <a:buNone/>
            </a:pPr>
            <a:endParaRPr lang="en-US" sz="1100" b="0" dirty="0">
              <a:solidFill>
                <a:srgbClr val="1C3C35"/>
              </a:solidFill>
              <a:latin typeface="Arial"/>
              <a:ea typeface="Arial"/>
              <a:cs typeface="Arial"/>
              <a:sym typeface="Arial"/>
            </a:endParaRPr>
          </a:p>
        </p:txBody>
      </p:sp>
      <p:sp>
        <p:nvSpPr>
          <p:cNvPr id="451" name="Google Shape;4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you wish to dig deeper to find out more about the opinions and perceptions of residents, you can continue to engage with your community on Polco.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Milford currently </a:t>
            </a:r>
            <a:r>
              <a:rPr lang="en-US" b="0" dirty="0"/>
              <a:t>has 197 residents </a:t>
            </a:r>
            <a:r>
              <a:rPr lang="en-US" dirty="0"/>
              <a:t>who have subscribed to your </a:t>
            </a:r>
            <a:r>
              <a:rPr lang="en-US" dirty="0" err="1"/>
              <a:t>Polco</a:t>
            </a:r>
            <a:r>
              <a:rPr lang="en-US" dirty="0"/>
              <a:t> profile – you have an opportunity to create a consistent dialogue with these community members!</a:t>
            </a:r>
          </a:p>
          <a:p>
            <a:pPr marL="0" lvl="0" indent="0" algn="l" rtl="0">
              <a:spcBef>
                <a:spcPts val="0"/>
              </a:spcBef>
              <a:spcAft>
                <a:spcPts val="0"/>
              </a:spcAft>
              <a:buNone/>
            </a:pPr>
            <a:endParaRPr lang="en-US" dirty="0"/>
          </a:p>
          <a:p>
            <a:pPr marL="0" lvl="0" indent="0" algn="l" rtl="0">
              <a:spcBef>
                <a:spcPts val="0"/>
              </a:spcBef>
              <a:spcAft>
                <a:spcPts val="0"/>
              </a:spcAft>
              <a:buNone/>
            </a:pPr>
            <a:r>
              <a:rPr lang="en-US" b="0" i="0" dirty="0" err="1">
                <a:solidFill>
                  <a:srgbClr val="303330"/>
                </a:solidFill>
                <a:effectLst/>
                <a:latin typeface="General Grotesque" panose="020B0503030000000004" pitchFamily="34" charset="0"/>
              </a:rPr>
              <a:t>Polco’s</a:t>
            </a:r>
            <a:r>
              <a:rPr lang="en-US" b="0" i="0" dirty="0">
                <a:solidFill>
                  <a:srgbClr val="303330"/>
                </a:solidFill>
                <a:effectLst/>
                <a:latin typeface="General Grotesque" panose="020B0503030000000004" pitchFamily="34" charset="0"/>
              </a:rPr>
              <a:t> Engage module is included as a part of your current subscription. Engage includes various resident feedback tools, including customizable polls, surveys, and live events.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Questions within these tools can include maps, images, videos or links to better inform respondents.</a:t>
            </a:r>
            <a:endParaRPr lang="en-US" b="0" i="0" dirty="0">
              <a:solidFill>
                <a:srgbClr val="303330"/>
              </a:solidFill>
              <a:effectLst/>
              <a:latin typeface="General Grotesque" panose="020B0503030000000004" pitchFamily="34" charset="0"/>
            </a:endParaRPr>
          </a:p>
          <a:p>
            <a:pPr marL="0" lvl="0" indent="0" algn="l" rtl="0">
              <a:spcBef>
                <a:spcPts val="0"/>
              </a:spcBef>
              <a:spcAft>
                <a:spcPts val="0"/>
              </a:spcAft>
              <a:buNone/>
            </a:pPr>
            <a:endParaRPr lang="en-US" b="0" i="0" dirty="0">
              <a:solidFill>
                <a:srgbClr val="303330"/>
              </a:solidFill>
              <a:effectLst/>
              <a:latin typeface="General Grotesque" panose="020B0503030000000004" pitchFamily="34" charset="0"/>
            </a:endParaRPr>
          </a:p>
          <a:p>
            <a:pPr marL="0" lvl="0" indent="0" algn="l" rtl="0">
              <a:spcBef>
                <a:spcPts val="0"/>
              </a:spcBef>
              <a:spcAft>
                <a:spcPts val="0"/>
              </a:spcAft>
              <a:buNone/>
            </a:pPr>
            <a:r>
              <a:rPr lang="en-US" b="0" i="0" dirty="0">
                <a:solidFill>
                  <a:srgbClr val="303330"/>
                </a:solidFill>
                <a:effectLst/>
                <a:latin typeface="General Grotesque" panose="020B0503030000000004" pitchFamily="34" charset="0"/>
              </a:rPr>
              <a:t>The </a:t>
            </a:r>
            <a:r>
              <a:rPr lang="en-US" b="0" i="0" dirty="0" err="1">
                <a:solidFill>
                  <a:srgbClr val="303330"/>
                </a:solidFill>
                <a:effectLst/>
                <a:latin typeface="General Grotesque" panose="020B0503030000000004" pitchFamily="34" charset="0"/>
              </a:rPr>
              <a:t>Polco</a:t>
            </a:r>
            <a:r>
              <a:rPr lang="en-US" b="0" i="0" dirty="0">
                <a:solidFill>
                  <a:srgbClr val="303330"/>
                </a:solidFill>
                <a:effectLst/>
                <a:latin typeface="General Grotesque" panose="020B0503030000000004" pitchFamily="34" charset="0"/>
              </a:rPr>
              <a:t> library is also included as part of the Engage module and contains curated surveys and polls created by survey scientists at Polco. </a:t>
            </a:r>
          </a:p>
          <a:p>
            <a:pPr marL="171450" lvl="0" indent="-171450" algn="l" rtl="0">
              <a:spcBef>
                <a:spcPts val="0"/>
              </a:spcBef>
              <a:spcAft>
                <a:spcPts val="0"/>
              </a:spcAft>
              <a:buFont typeface="Arial" panose="020B0604020202020204" pitchFamily="34" charset="0"/>
              <a:buChar char="•"/>
            </a:pPr>
            <a:r>
              <a:rPr lang="en-US" b="0" i="0" dirty="0">
                <a:solidFill>
                  <a:srgbClr val="303330"/>
                </a:solidFill>
                <a:effectLst/>
                <a:latin typeface="General Grotesque" panose="020B0503030000000004" pitchFamily="34" charset="0"/>
              </a:rPr>
              <a:t>You can use these as they are, look around for inspiration, or make a copy of a survey and customize it to fit your needs. </a:t>
            </a:r>
          </a:p>
          <a:p>
            <a:pPr marL="171450" lvl="0" indent="-171450" algn="l" rtl="0">
              <a:spcBef>
                <a:spcPts val="0"/>
              </a:spcBef>
              <a:spcAft>
                <a:spcPts val="0"/>
              </a:spcAft>
              <a:buFont typeface="Arial" panose="020B0604020202020204" pitchFamily="34" charset="0"/>
              <a:buChar char="•"/>
            </a:pPr>
            <a:r>
              <a:rPr lang="en-US" b="0" i="0" dirty="0">
                <a:solidFill>
                  <a:srgbClr val="303330"/>
                </a:solidFill>
                <a:effectLst/>
                <a:latin typeface="General Grotesque" panose="020B0503030000000004" pitchFamily="34" charset="0"/>
              </a:rPr>
              <a:t>Alternatively, if you have a survey or poll in mind, you can create one from scratch and reach out to your subscribers for feedback.</a:t>
            </a:r>
          </a:p>
          <a:p>
            <a:pPr marL="0" lvl="0" indent="0" algn="l" rtl="0">
              <a:spcBef>
                <a:spcPts val="0"/>
              </a:spcBef>
              <a:spcAft>
                <a:spcPts val="0"/>
              </a:spcAft>
              <a:buFont typeface="Arial" panose="020B0604020202020204" pitchFamily="34" charset="0"/>
              <a:buNone/>
            </a:pPr>
            <a:endParaRPr lang="en-US" b="0" i="0" dirty="0">
              <a:solidFill>
                <a:srgbClr val="303330"/>
              </a:solidFill>
              <a:effectLst/>
              <a:latin typeface="General Grotesque" panose="020B0503030000000004" pitchFamily="34" charset="0"/>
            </a:endParaRPr>
          </a:p>
          <a:p>
            <a:pPr marL="0" lvl="0" indent="0" algn="l" rtl="0">
              <a:spcBef>
                <a:spcPts val="0"/>
              </a:spcBef>
              <a:spcAft>
                <a:spcPts val="0"/>
              </a:spcAft>
              <a:buFont typeface="Arial" panose="020B0604020202020204" pitchFamily="34" charset="0"/>
              <a:buNone/>
            </a:pPr>
            <a:r>
              <a:rPr lang="en-US" b="0" i="0" dirty="0">
                <a:solidFill>
                  <a:srgbClr val="303330"/>
                </a:solidFill>
                <a:effectLst/>
                <a:latin typeface="General Grotesque" panose="020B0503030000000004" pitchFamily="34" charset="0"/>
              </a:rPr>
              <a:t>You do not have to do this all on your own: the Engage module provides you with access to a dedicated Customer Success Manager and Survey Researcher who are here to help you along the way!</a:t>
            </a:r>
          </a:p>
          <a:p>
            <a:pPr marL="457200" lvl="1" indent="0" algn="l" rtl="0">
              <a:spcBef>
                <a:spcPts val="0"/>
              </a:spcBef>
              <a:spcAft>
                <a:spcPts val="0"/>
              </a:spcAft>
              <a:buFont typeface="Arial" panose="020B0604020202020204" pitchFamily="34" charset="0"/>
              <a:buNone/>
            </a:pPr>
            <a:endParaRPr lang="en-US" b="0" i="0" dirty="0">
              <a:solidFill>
                <a:srgbClr val="303330"/>
              </a:solidFill>
              <a:effectLst/>
              <a:latin typeface="General Grotesque" panose="020B0503030000000004" pitchFamily="34" charset="0"/>
            </a:endParaRPr>
          </a:p>
          <a:p>
            <a:pPr marL="0" lvl="0" indent="0" algn="l" rtl="0">
              <a:spcBef>
                <a:spcPts val="0"/>
              </a:spcBef>
              <a:spcAft>
                <a:spcPts val="0"/>
              </a:spcAft>
              <a:buNone/>
            </a:pPr>
            <a:endParaRPr lang="en-US" dirty="0"/>
          </a:p>
        </p:txBody>
      </p:sp>
      <p:sp>
        <p:nvSpPr>
          <p:cNvPr id="512" name="Google Shape;5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a:extLst>
            <a:ext uri="{FF2B5EF4-FFF2-40B4-BE49-F238E27FC236}">
              <a16:creationId xmlns:a16="http://schemas.microsoft.com/office/drawing/2014/main" id="{61863E04-499A-0640-8107-CA17EF0A7A98}"/>
            </a:ext>
          </a:extLst>
        </p:cNvPr>
        <p:cNvGrpSpPr/>
        <p:nvPr/>
      </p:nvGrpSpPr>
      <p:grpSpPr>
        <a:xfrm>
          <a:off x="0" y="0"/>
          <a:ext cx="0" cy="0"/>
          <a:chOff x="0" y="0"/>
          <a:chExt cx="0" cy="0"/>
        </a:xfrm>
      </p:grpSpPr>
      <p:sp>
        <p:nvSpPr>
          <p:cNvPr id="510" name="Google Shape;510;p33:notes">
            <a:extLst>
              <a:ext uri="{FF2B5EF4-FFF2-40B4-BE49-F238E27FC236}">
                <a16:creationId xmlns:a16="http://schemas.microsoft.com/office/drawing/2014/main" id="{2EF4FD1C-C50A-7C1F-1A3E-49EA22B3C4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33:notes">
            <a:extLst>
              <a:ext uri="{FF2B5EF4-FFF2-40B4-BE49-F238E27FC236}">
                <a16:creationId xmlns:a16="http://schemas.microsoft.com/office/drawing/2014/main" id="{DE1955BD-DA83-BFF3-FD7F-2A5AF5B5574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*Data from Demo City*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Polco’s</a:t>
            </a:r>
            <a:r>
              <a:rPr lang="en-US" dirty="0"/>
              <a:t> Track module is also included in your current subscription.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03330"/>
                </a:solidFill>
                <a:effectLst/>
                <a:latin typeface="General Grotesque" panose="020B0503030000000004" pitchFamily="34" charset="0"/>
              </a:rPr>
              <a:t>The Track Overview Dashboard, shown on the left, provides a big-picture look at your community data.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It includes </a:t>
            </a:r>
            <a:r>
              <a:rPr lang="en-US" sz="1200" b="0" i="0" u="none" strike="noStrike" dirty="0">
                <a:solidFill>
                  <a:srgbClr val="000000"/>
                </a:solidFill>
                <a:effectLst/>
                <a:latin typeface="Roboto" panose="02000000000000000000" pitchFamily="2" charset="0"/>
              </a:rPr>
              <a:t>key metrics, measures of performance over time, and compares ABC to peer communities within your state and within specific populations parameters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Roboto" panose="02000000000000000000" pitchFamily="2" charset="0"/>
              </a:rPr>
              <a:t>The dashboard is backed by academic, public, and private data in partnership with ICMA, NLC, Stanford University, Arizona State University, and the University of Wisconsin-Madison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dirty="0">
                <a:solidFill>
                  <a:srgbClr val="000000"/>
                </a:solidFill>
                <a:effectLst/>
                <a:latin typeface="Roboto" panose="02000000000000000000" pitchFamily="2" charset="0"/>
              </a:rPr>
              <a:t>In addition to the Overview Dashboard, individual dashboards for each of the 10 facets of livability are available for purchase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Roboto" panose="02000000000000000000" pitchFamily="2" charset="0"/>
              </a:rPr>
              <a:t>These Domain Dashboards provide a deep dive into a single facet and include dozens of publicly available datapoints that are tracked over time, benchmarked against other communities, and automatically updated for you</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u="none" strike="noStrike" dirty="0">
                <a:solidFill>
                  <a:srgbClr val="000000"/>
                </a:solidFill>
                <a:effectLst/>
                <a:latin typeface="Roboto" panose="02000000000000000000" pitchFamily="2" charset="0"/>
              </a:rPr>
              <a:t>We track broad indicators like unemployment and crime rates, as well as very specific items like the percentage of children eligible for free or reduced lunch or the percentage of resident who live within a half mile of a public park</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u="none" strike="noStrike" dirty="0">
                <a:solidFill>
                  <a:srgbClr val="000000"/>
                </a:solidFill>
                <a:effectLst/>
                <a:latin typeface="Roboto" panose="02000000000000000000" pitchFamily="2" charset="0"/>
              </a:rPr>
              <a:t>These Track offerings help communities best utilize a performance management system without the hassle of manual tracking or guesswork.</a:t>
            </a:r>
          </a:p>
        </p:txBody>
      </p:sp>
      <p:sp>
        <p:nvSpPr>
          <p:cNvPr id="512" name="Google Shape;512;p33:notes">
            <a:extLst>
              <a:ext uri="{FF2B5EF4-FFF2-40B4-BE49-F238E27FC236}">
                <a16:creationId xmlns:a16="http://schemas.microsoft.com/office/drawing/2014/main" id="{246BDB73-E01D-F5C6-03B2-D5335E9646A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12387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a:extLst>
            <a:ext uri="{FF2B5EF4-FFF2-40B4-BE49-F238E27FC236}">
              <a16:creationId xmlns:a16="http://schemas.microsoft.com/office/drawing/2014/main" id="{CE3E83DC-B692-81E0-76D2-7D8FFDE67DDE}"/>
            </a:ext>
          </a:extLst>
        </p:cNvPr>
        <p:cNvGrpSpPr/>
        <p:nvPr/>
      </p:nvGrpSpPr>
      <p:grpSpPr>
        <a:xfrm>
          <a:off x="0" y="0"/>
          <a:ext cx="0" cy="0"/>
          <a:chOff x="0" y="0"/>
          <a:chExt cx="0" cy="0"/>
        </a:xfrm>
      </p:grpSpPr>
      <p:sp>
        <p:nvSpPr>
          <p:cNvPr id="510" name="Google Shape;510;p33:notes">
            <a:extLst>
              <a:ext uri="{FF2B5EF4-FFF2-40B4-BE49-F238E27FC236}">
                <a16:creationId xmlns:a16="http://schemas.microsoft.com/office/drawing/2014/main" id="{6121D9B2-BC0D-8709-B17C-13DAE33FB7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33:notes">
            <a:extLst>
              <a:ext uri="{FF2B5EF4-FFF2-40B4-BE49-F238E27FC236}">
                <a16:creationId xmlns:a16="http://schemas.microsoft.com/office/drawing/2014/main" id="{E771057D-E91A-113D-461E-07D2D34FD3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err="1">
                <a:solidFill>
                  <a:srgbClr val="303330"/>
                </a:solidFill>
                <a:effectLst/>
                <a:latin typeface="General Grotesque" panose="020B0503030000000004" pitchFamily="34" charset="0"/>
              </a:rPr>
              <a:t>Polco’s</a:t>
            </a:r>
            <a:r>
              <a:rPr lang="en-US" b="0" i="0" dirty="0">
                <a:solidFill>
                  <a:srgbClr val="303330"/>
                </a:solidFill>
                <a:effectLst/>
                <a:latin typeface="General Grotesque" panose="020B0503030000000004" pitchFamily="34" charset="0"/>
              </a:rPr>
              <a:t> final module, Assess, includes benchmark surveys, like The NCS, which were developed by in-house data scientists and have been conducted in hundreds of jurisdictions nationwide over the past 25 years.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Each assessment targets a different subsection of your community, allowing you to focus efforts as needed.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Implementing different benchmark surveys can provide additional context for your data and give you a deeper understanding of your community's overall performance.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Benchmark assessments provide the most value when conducted regularly (at whatever cadence is right for you!) to refresh your results and see historical trends over time.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303330"/>
              </a:solidFill>
              <a:effectLst/>
              <a:latin typeface="General Grotesque" panose="020B05030300000000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03330"/>
                </a:solidFill>
                <a:effectLst/>
                <a:latin typeface="General Grotesque" panose="020B0503030000000004" pitchFamily="34" charset="0"/>
              </a:rPr>
              <a:t>In 2023, </a:t>
            </a:r>
            <a:r>
              <a:rPr lang="en-US" b="0" i="0" dirty="0" err="1">
                <a:solidFill>
                  <a:srgbClr val="303330"/>
                </a:solidFill>
                <a:effectLst/>
                <a:latin typeface="General Grotesque" panose="020B0503030000000004" pitchFamily="34" charset="0"/>
              </a:rPr>
              <a:t>Polco</a:t>
            </a:r>
            <a:r>
              <a:rPr lang="en-US" b="0" i="0" dirty="0">
                <a:solidFill>
                  <a:srgbClr val="303330"/>
                </a:solidFill>
                <a:effectLst/>
                <a:latin typeface="General Grotesque" panose="020B0503030000000004" pitchFamily="34" charset="0"/>
              </a:rPr>
              <a:t> added Balancing Act and its suite of engagement tools to our Assess module, including Simulations, Taxpayer Receipt, and Prioritize.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Simulations allow residents to interact with a model of the City budget or housing plan and collects their input.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The taxpayer receipt lets users see an estimate of where the tax dollars went over the last fiscal year.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303330"/>
                </a:solidFill>
                <a:effectLst/>
                <a:latin typeface="General Grotesque" panose="020B0503030000000004" pitchFamily="34" charset="0"/>
              </a:rPr>
              <a:t>Prioritize is an engagement tool which allows residents to share their priorities on specific City projects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0" i="0" dirty="0">
              <a:solidFill>
                <a:srgbClr val="303330"/>
              </a:solidFill>
              <a:effectLst/>
              <a:latin typeface="General Grotesque" panose="020B05030300000000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0" i="0" dirty="0">
                <a:solidFill>
                  <a:srgbClr val="303330"/>
                </a:solidFill>
                <a:effectLst/>
                <a:latin typeface="General Grotesque" panose="020B0503030000000004" pitchFamily="34" charset="0"/>
              </a:rPr>
              <a:t>If interested, each of these Assess offerings can be added to your subscription.</a:t>
            </a:r>
            <a:endParaRPr dirty="0"/>
          </a:p>
        </p:txBody>
      </p:sp>
      <p:sp>
        <p:nvSpPr>
          <p:cNvPr id="512" name="Google Shape;512;p33:notes">
            <a:extLst>
              <a:ext uri="{FF2B5EF4-FFF2-40B4-BE49-F238E27FC236}">
                <a16:creationId xmlns:a16="http://schemas.microsoft.com/office/drawing/2014/main" id="{10B1CFC3-8201-83AF-A5FF-AD3F6260CA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6234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019175" y="1143000"/>
            <a:ext cx="4819650" cy="2711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The National Community Survey, or The NCS, is a standardized five-page comprehensive survey that allows municipalities to assess resident opinion about their community and local government.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The NCS focuses on the “livability” of Milford by categorizing survey questions into </a:t>
            </a:r>
            <a:r>
              <a:rPr lang="en-US" b="0" i="0" u="none" strike="noStrike" cap="none" dirty="0">
                <a:latin typeface="Arial"/>
                <a:ea typeface="Arial"/>
                <a:cs typeface="Arial"/>
                <a:sym typeface="Arial"/>
              </a:rPr>
              <a:t>10 main “facets” of community livability as shown here.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These facets have been identified through extensive survey research as those that are most impactful to residents’ quality of life.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The NCS includes items within each of these ten facets, to provide a full picture of how residents feel about their community.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Finally, these facets also tend to align with municipal departments, making it easy for City staff to quickly find the information that is most important to them in the final report of results.</a:t>
            </a:r>
            <a:endParaRPr lang="en-US" dirty="0"/>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1038225" y="190500"/>
            <a:ext cx="4448175" cy="250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77" name="Google Shape;177;p5:notes"/>
          <p:cNvSpPr txBox="1">
            <a:spLocks noGrp="1"/>
          </p:cNvSpPr>
          <p:nvPr>
            <p:ph type="body" idx="1"/>
          </p:nvPr>
        </p:nvSpPr>
        <p:spPr>
          <a:xfrm>
            <a:off x="257174" y="2828925"/>
            <a:ext cx="6143625" cy="605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100" b="0" i="0" u="none" strike="noStrike" dirty="0">
                <a:latin typeface="Arial"/>
                <a:ea typeface="Arial"/>
                <a:cs typeface="Arial"/>
                <a:sym typeface="Arial"/>
              </a:rPr>
              <a:t>All households within Milford were eligible to participate in the survey. A list of all households within the zip codes serving Milford was purchased based on updated listings from the United States Postal Service. Using GIS boundary files provided by the City, addresses located outside of Milford boundaries were removed from the list of potential households to survey. From that list, 3000 addresses were randomly selected to receive the survey.</a:t>
            </a:r>
            <a:endParaRPr dirty="0"/>
          </a:p>
          <a:p>
            <a:pPr marL="0" lvl="0" indent="0" algn="l" rtl="0">
              <a:spcBef>
                <a:spcPts val="0"/>
              </a:spcBef>
              <a:spcAft>
                <a:spcPts val="0"/>
              </a:spcAft>
              <a:buClr>
                <a:schemeClr val="dk1"/>
              </a:buClr>
              <a:buSzPts val="1100"/>
              <a:buFont typeface="Arial" panose="020B0604020202020204" pitchFamily="34" charset="0"/>
              <a:buNone/>
            </a:pPr>
            <a:endParaRPr sz="1100" b="0" i="0" u="none" strike="noStrike" dirty="0">
              <a:latin typeface="Arial"/>
              <a:ea typeface="Arial"/>
              <a:cs typeface="Arial"/>
              <a:sym typeface="Arial"/>
            </a:endParaRPr>
          </a:p>
          <a:p>
            <a:pPr marL="0" lvl="0" indent="0" algn="l" rtl="0">
              <a:spcBef>
                <a:spcPts val="0"/>
              </a:spcBef>
              <a:spcAft>
                <a:spcPts val="0"/>
              </a:spcAft>
              <a:buClr>
                <a:srgbClr val="FF0000"/>
              </a:buClr>
              <a:buSzPts val="1100"/>
              <a:buFont typeface="Arial" panose="020B0604020202020204" pitchFamily="34" charset="0"/>
              <a:buNone/>
            </a:pPr>
            <a:r>
              <a:rPr lang="en-US" sz="1100" dirty="0">
                <a:latin typeface="Arial"/>
                <a:ea typeface="Arial"/>
                <a:cs typeface="Arial"/>
                <a:sym typeface="Arial"/>
              </a:rPr>
              <a:t>The 3000 randomly selected households received mailings beginning on February 6</a:t>
            </a:r>
            <a:r>
              <a:rPr lang="en-US" sz="1100" baseline="30000" dirty="0">
                <a:solidFill>
                  <a:srgbClr val="263E42"/>
                </a:solidFill>
                <a:latin typeface="Arial"/>
                <a:ea typeface="Arial"/>
                <a:cs typeface="Arial"/>
                <a:sym typeface="Arial"/>
              </a:rPr>
              <a:t>th</a:t>
            </a:r>
            <a:r>
              <a:rPr lang="en-US" sz="1100" dirty="0">
                <a:latin typeface="Arial"/>
                <a:ea typeface="Arial"/>
                <a:cs typeface="Arial"/>
                <a:sym typeface="Arial"/>
              </a:rPr>
              <a:t>, and the survey remained open for six weeks. </a:t>
            </a:r>
            <a:r>
              <a:rPr lang="en-US" sz="1100" b="0" i="0" u="none" strike="noStrike" dirty="0">
                <a:latin typeface="Arial"/>
                <a:ea typeface="Arial"/>
                <a:cs typeface="Arial"/>
                <a:sym typeface="Arial"/>
              </a:rPr>
              <a:t>The first mailing was a postcard inviting the household to participate in the survey. The next mailing contained a cover letter with instructions, the five-page survey questionnaire, and a postage-paid return envelope. Both the postcard and cover letter included a web link to give residents the opportunity to respond to the survey online. All follow-up mailings asked those who had not yet completed the survey to do so and those who had already done so to not respond twice. </a:t>
            </a:r>
          </a:p>
          <a:p>
            <a:pPr marL="0" lvl="0" indent="0" algn="l" rtl="0">
              <a:spcBef>
                <a:spcPts val="0"/>
              </a:spcBef>
              <a:spcAft>
                <a:spcPts val="0"/>
              </a:spcAft>
              <a:buClr>
                <a:srgbClr val="FF0000"/>
              </a:buClr>
              <a:buSzPts val="1100"/>
              <a:buFont typeface="Arial" panose="020B0604020202020204" pitchFamily="34" charset="0"/>
              <a:buNone/>
            </a:pPr>
            <a:endParaRPr sz="1100" dirty="0">
              <a:solidFill>
                <a:srgbClr val="FF0000"/>
              </a:solidFill>
              <a:latin typeface="Arial"/>
              <a:ea typeface="Arial"/>
              <a:cs typeface="Arial"/>
              <a:sym typeface="Arial"/>
            </a:endParaRPr>
          </a:p>
          <a:p>
            <a:pPr marL="0" lvl="0" indent="0" algn="l" rtl="0">
              <a:spcBef>
                <a:spcPts val="0"/>
              </a:spcBef>
              <a:spcAft>
                <a:spcPts val="0"/>
              </a:spcAft>
              <a:buClr>
                <a:srgbClr val="FF0000"/>
              </a:buClr>
              <a:buSzPts val="1100"/>
              <a:buFont typeface="Arial" panose="020B0604020202020204" pitchFamily="34" charset="0"/>
              <a:buNone/>
            </a:pPr>
            <a:r>
              <a:rPr lang="en-US" sz="1100" b="0" i="0" u="none" strike="noStrike" dirty="0">
                <a:solidFill>
                  <a:srgbClr val="FF0000"/>
                </a:solidFill>
                <a:latin typeface="Arial"/>
                <a:ea typeface="Arial"/>
                <a:cs typeface="Arial"/>
                <a:sym typeface="Arial"/>
              </a:rPr>
              <a:t>Surveys translated into Spanish and Haitian Creole were made available to participants.</a:t>
            </a:r>
            <a:endParaRPr sz="1100" b="0" i="0" u="none" strike="noStrike" dirty="0">
              <a:latin typeface="Arial"/>
              <a:ea typeface="Arial"/>
              <a:cs typeface="Arial"/>
              <a:sym typeface="Arial"/>
            </a:endParaRPr>
          </a:p>
          <a:p>
            <a:pPr marL="0" lvl="0" indent="0" algn="l" rtl="0">
              <a:spcBef>
                <a:spcPts val="0"/>
              </a:spcBef>
              <a:spcAft>
                <a:spcPts val="0"/>
              </a:spcAft>
              <a:buClr>
                <a:schemeClr val="dk1"/>
              </a:buClr>
              <a:buSzPts val="1100"/>
              <a:buFont typeface="Arial" panose="020B0604020202020204" pitchFamily="34" charset="0"/>
              <a:buNone/>
            </a:pPr>
            <a:endParaRPr sz="1100" b="0" i="0" u="none" strike="noStrike" dirty="0">
              <a:latin typeface="Arial"/>
              <a:ea typeface="Arial"/>
              <a:cs typeface="Arial"/>
              <a:sym typeface="Arial"/>
            </a:endParaRPr>
          </a:p>
          <a:p>
            <a:pPr marL="0" lvl="0" indent="0" algn="l" rtl="0">
              <a:spcBef>
                <a:spcPts val="0"/>
              </a:spcBef>
              <a:spcAft>
                <a:spcPts val="0"/>
              </a:spcAft>
              <a:buClr>
                <a:schemeClr val="dk1"/>
              </a:buClr>
              <a:buSzPts val="1100"/>
              <a:buFont typeface="Arial" panose="020B0604020202020204" pitchFamily="34" charset="0"/>
              <a:buNone/>
            </a:pPr>
            <a:r>
              <a:rPr lang="en-US" sz="1100" b="0" i="0" u="none" strike="noStrike" dirty="0">
                <a:latin typeface="Arial"/>
                <a:ea typeface="Arial"/>
                <a:cs typeface="Arial"/>
                <a:sym typeface="Arial"/>
              </a:rPr>
              <a:t>A total of 361 completed surveys were received from these efforts, providing a response rate of 12% and a margin of error of plus or minus 5.2 percentage points. We then compared the demographic profile of survey respondents to that of adults in Milford using the most recent Census and American Community Survey data and “weighted” the survey results. Weighting is a survey research best practice and helps </a:t>
            </a:r>
            <a:r>
              <a:rPr lang="en-US" sz="1100" dirty="0">
                <a:latin typeface="Arial"/>
                <a:ea typeface="Arial"/>
                <a:cs typeface="Arial"/>
                <a:sym typeface="Arial"/>
              </a:rPr>
              <a:t>to improve the representativeness of your survey results.</a:t>
            </a:r>
            <a:endParaRPr sz="1100" b="0" i="0" u="none" strike="noStrike" dirty="0">
              <a:latin typeface="Arial"/>
              <a:ea typeface="Arial"/>
              <a:cs typeface="Arial"/>
              <a:sym typeface="Arial"/>
            </a:endParaRPr>
          </a:p>
          <a:p>
            <a:pPr marL="0" lvl="0" indent="0" algn="l" rtl="0">
              <a:spcBef>
                <a:spcPts val="0"/>
              </a:spcBef>
              <a:spcAft>
                <a:spcPts val="0"/>
              </a:spcAft>
              <a:buClr>
                <a:schemeClr val="dk1"/>
              </a:buClr>
              <a:buSzPts val="1100"/>
              <a:buFont typeface="Arial" panose="020B0604020202020204" pitchFamily="34" charset="0"/>
              <a:buNone/>
            </a:pPr>
            <a:endParaRPr sz="1100" b="0" i="0" u="none" strike="noStrike" dirty="0">
              <a:latin typeface="Arial"/>
              <a:ea typeface="Arial"/>
              <a:cs typeface="Arial"/>
              <a:sym typeface="Arial"/>
            </a:endParaRPr>
          </a:p>
          <a:p>
            <a:pPr marL="0" lvl="0" indent="0" algn="l" rtl="0">
              <a:spcBef>
                <a:spcPts val="0"/>
              </a:spcBef>
              <a:spcAft>
                <a:spcPts val="0"/>
              </a:spcAft>
              <a:buClr>
                <a:schemeClr val="dk1"/>
              </a:buClr>
              <a:buSzPts val="1100"/>
              <a:buFont typeface="Arial" panose="020B0604020202020204" pitchFamily="34" charset="0"/>
              <a:buNone/>
            </a:pPr>
            <a:r>
              <a:rPr lang="en-US" sz="1100" dirty="0">
                <a:latin typeface="Arial"/>
                <a:ea typeface="Arial"/>
                <a:cs typeface="Arial"/>
                <a:sym typeface="Arial"/>
              </a:rPr>
              <a:t>In addition to the randomly selected “probability sample” of households, a link to an online, community-wide “open participation” survey was publicized by Milford. The open participation survey was open to all city residents and became available on March </a:t>
            </a:r>
            <a:r>
              <a:rPr lang="en-US" sz="1100" dirty="0">
                <a:solidFill>
                  <a:srgbClr val="263E42"/>
                </a:solidFill>
                <a:latin typeface="Arial"/>
                <a:ea typeface="Arial"/>
                <a:cs typeface="Arial"/>
                <a:sym typeface="Arial"/>
              </a:rPr>
              <a:t>6</a:t>
            </a:r>
            <a:r>
              <a:rPr lang="en-US" sz="1100" baseline="30000" dirty="0">
                <a:solidFill>
                  <a:srgbClr val="263E42"/>
                </a:solidFill>
                <a:latin typeface="Arial"/>
                <a:ea typeface="Arial"/>
                <a:cs typeface="Arial"/>
                <a:sym typeface="Arial"/>
              </a:rPr>
              <a:t>th</a:t>
            </a:r>
            <a:r>
              <a:rPr lang="en-US" sz="1100" dirty="0">
                <a:latin typeface="Arial"/>
                <a:ea typeface="Arial"/>
                <a:cs typeface="Arial"/>
                <a:sym typeface="Arial"/>
              </a:rPr>
              <a:t>. The survey remained open for two weeks and 34 responses were received. </a:t>
            </a:r>
            <a:endParaRPr dirty="0"/>
          </a:p>
          <a:p>
            <a:pPr marL="0" lvl="0" indent="0" algn="l" rtl="0">
              <a:spcBef>
                <a:spcPts val="0"/>
              </a:spcBef>
              <a:spcAft>
                <a:spcPts val="0"/>
              </a:spcAft>
              <a:buClr>
                <a:schemeClr val="dk1"/>
              </a:buClr>
              <a:buSzPts val="1100"/>
              <a:buFont typeface="Arial" panose="020B0604020202020204" pitchFamily="34" charset="0"/>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panose="020B0604020202020204" pitchFamily="34" charset="0"/>
              <a:buNone/>
            </a:pPr>
            <a:r>
              <a:rPr lang="en-US" sz="1100" dirty="0">
                <a:latin typeface="Arial"/>
                <a:ea typeface="Arial"/>
                <a:cs typeface="Arial"/>
                <a:sym typeface="Arial"/>
              </a:rPr>
              <a:t>This presentation and the report are based on the 361 responses from the random sample, mail-based survey; the responses to the open-participation survey are provided separately in the full report.</a:t>
            </a:r>
            <a:endParaRPr dirty="0"/>
          </a:p>
        </p:txBody>
      </p:sp>
    </p:spTree>
    <p:extLst>
      <p:ext uri="{BB962C8B-B14F-4D97-AF65-F5344CB8AC3E}">
        <p14:creationId xmlns:p14="http://schemas.microsoft.com/office/powerpoint/2010/main" val="125770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One of the advantages to a local government of participating in our community surveys is the opportunity to compare ratings given by your residents to those from communities across the nation. </a:t>
            </a:r>
          </a:p>
          <a:p>
            <a:pPr marL="31115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a:ea typeface="Arial"/>
                <a:cs typeface="Arial"/>
                <a:sym typeface="Arial"/>
              </a:rPr>
              <a:t>NRC was the first organization to conceive of the idea to create benchmarks of public opinion.  </a:t>
            </a:r>
          </a:p>
          <a:p>
            <a:pPr marL="31115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a:ea typeface="Arial"/>
                <a:cs typeface="Arial"/>
                <a:sym typeface="Arial"/>
              </a:rPr>
              <a:t>This allows jurisdictions to compare ratings of services to ratings of similar services from other communities.  </a:t>
            </a:r>
          </a:p>
          <a:p>
            <a:pPr marL="768350" lvl="1" indent="-171450" algn="l" rtl="0">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There are currently about 500 communities in our database. </a:t>
            </a:r>
            <a:endParaRPr dirty="0"/>
          </a:p>
          <a:p>
            <a:pPr marL="139700" lvl="0" indent="0" algn="l" rtl="0">
              <a:spcBef>
                <a:spcPts val="0"/>
              </a:spcBef>
              <a:spcAft>
                <a:spcPts val="0"/>
              </a:spcAft>
              <a:buClr>
                <a:schemeClr val="dk1"/>
              </a:buClr>
              <a:buSzPts val="1200"/>
              <a:buFont typeface="Calibri"/>
              <a:buNone/>
            </a:pPr>
            <a:endParaRPr sz="1200"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1001713" y="542925"/>
            <a:ext cx="4852987" cy="273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3819525"/>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dirty="0">
                <a:latin typeface="Arial"/>
                <a:ea typeface="Arial"/>
                <a:cs typeface="Arial"/>
                <a:sym typeface="Arial"/>
              </a:rPr>
              <a:t>In the survey, we have two questions that ask directly about those 10 facets of community livability. </a:t>
            </a:r>
          </a:p>
          <a:p>
            <a:pPr marL="0" marR="0" lvl="0" indent="0" algn="l" rtl="0">
              <a:lnSpc>
                <a:spcPct val="100000"/>
              </a:lnSpc>
              <a:spcBef>
                <a:spcPts val="0"/>
              </a:spcBef>
              <a:spcAft>
                <a:spcPts val="0"/>
              </a:spcAft>
              <a:buClr>
                <a:srgbClr val="000000"/>
              </a:buClr>
              <a:buSzPts val="1400"/>
              <a:buFont typeface="Arial"/>
              <a:buNone/>
            </a:pPr>
            <a:endParaRPr lang="en-US" b="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0" dirty="0">
                <a:latin typeface="Arial"/>
                <a:ea typeface="Arial"/>
                <a:cs typeface="Arial"/>
                <a:sym typeface="Arial"/>
              </a:rPr>
              <a:t>This first asks residents to rate the quality of each, and you can see the resulting comparison to the national benchmark in the shading on the chart.</a:t>
            </a:r>
            <a:endParaRPr b="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1" dirty="0"/>
          </a:p>
        </p:txBody>
      </p:sp>
    </p:spTree>
    <p:extLst>
      <p:ext uri="{BB962C8B-B14F-4D97-AF65-F5344CB8AC3E}">
        <p14:creationId xmlns:p14="http://schemas.microsoft.com/office/powerpoint/2010/main" val="293742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1001713" y="542925"/>
            <a:ext cx="4852987" cy="273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3819525"/>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dirty="0">
                <a:latin typeface="Arial"/>
                <a:ea typeface="Arial"/>
                <a:cs typeface="Arial"/>
                <a:sym typeface="Arial"/>
              </a:rPr>
              <a:t>The second question asks about the same facets of livability, but is centered on how important residents think it is for the community to focus on each facet in the coming two years. </a:t>
            </a:r>
          </a:p>
          <a:p>
            <a:pPr marL="0" marR="0" lvl="0" indent="0" algn="l" rtl="0">
              <a:lnSpc>
                <a:spcPct val="100000"/>
              </a:lnSpc>
              <a:spcBef>
                <a:spcPts val="0"/>
              </a:spcBef>
              <a:spcAft>
                <a:spcPts val="0"/>
              </a:spcAft>
              <a:buClr>
                <a:srgbClr val="000000"/>
              </a:buClr>
              <a:buSzPts val="1400"/>
              <a:buFont typeface="Arial"/>
              <a:buNone/>
            </a:pPr>
            <a:endParaRPr lang="en-US" b="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0" dirty="0">
                <a:latin typeface="Arial"/>
                <a:ea typeface="Arial"/>
                <a:cs typeface="Arial"/>
                <a:sym typeface="Arial"/>
              </a:rPr>
              <a:t>So we ask about both the quality and importance of each of these facets, and we use those answers to create the quality/importance gap chart, which we’ll see on the next slide.</a:t>
            </a:r>
          </a:p>
          <a:p>
            <a:pPr marL="0" lvl="0" indent="0" algn="l" rtl="0">
              <a:spcBef>
                <a:spcPts val="0"/>
              </a:spcBef>
              <a:spcAft>
                <a:spcPts val="0"/>
              </a:spcAft>
              <a:buClr>
                <a:schemeClr val="dk1"/>
              </a:buClr>
              <a:buSzPts val="1200"/>
              <a:buFont typeface="Calibri"/>
              <a:buNone/>
            </a:pPr>
            <a:endParaRPr b="1" dirty="0"/>
          </a:p>
        </p:txBody>
      </p:sp>
    </p:spTree>
    <p:extLst>
      <p:ext uri="{BB962C8B-B14F-4D97-AF65-F5344CB8AC3E}">
        <p14:creationId xmlns:p14="http://schemas.microsoft.com/office/powerpoint/2010/main" val="29590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Light" type="tx">
  <p:cSld name="TITLE_AND_BODY">
    <p:bg>
      <p:bgPr>
        <a:solidFill>
          <a:srgbClr val="FFFFFF"/>
        </a:solidFill>
        <a:effectLst/>
      </p:bgPr>
    </p:bg>
    <p:spTree>
      <p:nvGrpSpPr>
        <p:cNvPr id="1" name="Shape 13"/>
        <p:cNvGrpSpPr/>
        <p:nvPr/>
      </p:nvGrpSpPr>
      <p:grpSpPr>
        <a:xfrm>
          <a:off x="0" y="0"/>
          <a:ext cx="0" cy="0"/>
          <a:chOff x="0" y="0"/>
          <a:chExt cx="0" cy="0"/>
        </a:xfrm>
      </p:grpSpPr>
      <p:sp>
        <p:nvSpPr>
          <p:cNvPr id="14" name="Google Shape;14;p37"/>
          <p:cNvSpPr txBox="1">
            <a:spLocks noGrp="1"/>
          </p:cNvSpPr>
          <p:nvPr>
            <p:ph type="title"/>
          </p:nvPr>
        </p:nvSpPr>
        <p:spPr>
          <a:xfrm>
            <a:off x="615200" y="615233"/>
            <a:ext cx="10500000" cy="137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Gothic A1"/>
              <a:buNone/>
              <a:defRPr sz="4267" b="1">
                <a:solidFill>
                  <a:schemeClr val="dk1"/>
                </a:solidFill>
                <a:latin typeface="Gothic A1"/>
                <a:ea typeface="Gothic A1"/>
                <a:cs typeface="Gothic A1"/>
                <a:sym typeface="Gothic A1"/>
              </a:defRPr>
            </a:lvl1pPr>
            <a:lvl2pPr lvl="1"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2pPr>
            <a:lvl3pPr lvl="2"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3pPr>
            <a:lvl4pPr lvl="3"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4pPr>
            <a:lvl5pPr lvl="4"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5pPr>
            <a:lvl6pPr lvl="5"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6pPr>
            <a:lvl7pPr lvl="6"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7pPr>
            <a:lvl8pPr lvl="7"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8pPr>
            <a:lvl9pPr lvl="8" algn="l">
              <a:lnSpc>
                <a:spcPct val="100000"/>
              </a:lnSpc>
              <a:spcBef>
                <a:spcPts val="0"/>
              </a:spcBef>
              <a:spcAft>
                <a:spcPts val="0"/>
              </a:spcAft>
              <a:buClr>
                <a:schemeClr val="dk1"/>
              </a:buClr>
              <a:buSzPts val="2400"/>
              <a:buFont typeface="Gothic A1"/>
              <a:buNone/>
              <a:defRPr sz="3200" b="1">
                <a:solidFill>
                  <a:schemeClr val="dk1"/>
                </a:solidFill>
                <a:latin typeface="Gothic A1"/>
                <a:ea typeface="Gothic A1"/>
                <a:cs typeface="Gothic A1"/>
                <a:sym typeface="Gothic A1"/>
              </a:defRPr>
            </a:lvl9pPr>
          </a:lstStyle>
          <a:p>
            <a:endParaRPr/>
          </a:p>
        </p:txBody>
      </p:sp>
      <p:sp>
        <p:nvSpPr>
          <p:cNvPr id="15" name="Google Shape;15;p37"/>
          <p:cNvSpPr txBox="1">
            <a:spLocks noGrp="1"/>
          </p:cNvSpPr>
          <p:nvPr>
            <p:ph type="body" idx="1"/>
          </p:nvPr>
        </p:nvSpPr>
        <p:spPr>
          <a:xfrm>
            <a:off x="615200" y="1988033"/>
            <a:ext cx="9385200" cy="42296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2"/>
              </a:buClr>
              <a:buSzPts val="1200"/>
              <a:buChar char="●"/>
              <a:defRPr sz="1600">
                <a:solidFill>
                  <a:schemeClr val="lt2"/>
                </a:solidFill>
              </a:defRPr>
            </a:lvl1pPr>
            <a:lvl2pPr marL="914400" lvl="1" indent="-304800" algn="l">
              <a:lnSpc>
                <a:spcPct val="115000"/>
              </a:lnSpc>
              <a:spcBef>
                <a:spcPts val="2133"/>
              </a:spcBef>
              <a:spcAft>
                <a:spcPts val="0"/>
              </a:spcAft>
              <a:buClr>
                <a:schemeClr val="lt2"/>
              </a:buClr>
              <a:buSzPts val="1200"/>
              <a:buChar char="○"/>
              <a:defRPr sz="1600">
                <a:solidFill>
                  <a:schemeClr val="lt2"/>
                </a:solidFill>
              </a:defRPr>
            </a:lvl2pPr>
            <a:lvl3pPr marL="1371600" lvl="2" indent="-304800" algn="l">
              <a:lnSpc>
                <a:spcPct val="115000"/>
              </a:lnSpc>
              <a:spcBef>
                <a:spcPts val="2133"/>
              </a:spcBef>
              <a:spcAft>
                <a:spcPts val="0"/>
              </a:spcAft>
              <a:buClr>
                <a:schemeClr val="lt2"/>
              </a:buClr>
              <a:buSzPts val="1200"/>
              <a:buChar char="■"/>
              <a:defRPr sz="1600">
                <a:solidFill>
                  <a:schemeClr val="lt2"/>
                </a:solidFill>
              </a:defRPr>
            </a:lvl3pPr>
            <a:lvl4pPr marL="1828800" lvl="3" indent="-304800" algn="l">
              <a:lnSpc>
                <a:spcPct val="115000"/>
              </a:lnSpc>
              <a:spcBef>
                <a:spcPts val="2133"/>
              </a:spcBef>
              <a:spcAft>
                <a:spcPts val="0"/>
              </a:spcAft>
              <a:buClr>
                <a:schemeClr val="lt2"/>
              </a:buClr>
              <a:buSzPts val="1200"/>
              <a:buChar char="●"/>
              <a:defRPr sz="1600">
                <a:solidFill>
                  <a:schemeClr val="lt2"/>
                </a:solidFill>
              </a:defRPr>
            </a:lvl4pPr>
            <a:lvl5pPr marL="2286000" lvl="4" indent="-304800" algn="l">
              <a:lnSpc>
                <a:spcPct val="115000"/>
              </a:lnSpc>
              <a:spcBef>
                <a:spcPts val="2133"/>
              </a:spcBef>
              <a:spcAft>
                <a:spcPts val="0"/>
              </a:spcAft>
              <a:buClr>
                <a:schemeClr val="lt2"/>
              </a:buClr>
              <a:buSzPts val="1200"/>
              <a:buChar char="○"/>
              <a:defRPr sz="1600">
                <a:solidFill>
                  <a:schemeClr val="lt2"/>
                </a:solidFill>
              </a:defRPr>
            </a:lvl5pPr>
            <a:lvl6pPr marL="2743200" lvl="5" indent="-304800" algn="l">
              <a:lnSpc>
                <a:spcPct val="115000"/>
              </a:lnSpc>
              <a:spcBef>
                <a:spcPts val="2133"/>
              </a:spcBef>
              <a:spcAft>
                <a:spcPts val="0"/>
              </a:spcAft>
              <a:buClr>
                <a:schemeClr val="lt2"/>
              </a:buClr>
              <a:buSzPts val="1200"/>
              <a:buChar char="■"/>
              <a:defRPr sz="1600">
                <a:solidFill>
                  <a:schemeClr val="lt2"/>
                </a:solidFill>
              </a:defRPr>
            </a:lvl6pPr>
            <a:lvl7pPr marL="3200400" lvl="6" indent="-304800" algn="l">
              <a:lnSpc>
                <a:spcPct val="115000"/>
              </a:lnSpc>
              <a:spcBef>
                <a:spcPts val="2133"/>
              </a:spcBef>
              <a:spcAft>
                <a:spcPts val="0"/>
              </a:spcAft>
              <a:buClr>
                <a:schemeClr val="lt2"/>
              </a:buClr>
              <a:buSzPts val="1200"/>
              <a:buChar char="●"/>
              <a:defRPr sz="1600">
                <a:solidFill>
                  <a:schemeClr val="lt2"/>
                </a:solidFill>
              </a:defRPr>
            </a:lvl7pPr>
            <a:lvl8pPr marL="3657600" lvl="7" indent="-304800" algn="l">
              <a:lnSpc>
                <a:spcPct val="115000"/>
              </a:lnSpc>
              <a:spcBef>
                <a:spcPts val="2133"/>
              </a:spcBef>
              <a:spcAft>
                <a:spcPts val="0"/>
              </a:spcAft>
              <a:buClr>
                <a:schemeClr val="lt2"/>
              </a:buClr>
              <a:buSzPts val="1200"/>
              <a:buChar char="○"/>
              <a:defRPr sz="1600">
                <a:solidFill>
                  <a:schemeClr val="lt2"/>
                </a:solidFill>
              </a:defRPr>
            </a:lvl8pPr>
            <a:lvl9pPr marL="4114800" lvl="8" indent="-304800" algn="l">
              <a:lnSpc>
                <a:spcPct val="115000"/>
              </a:lnSpc>
              <a:spcBef>
                <a:spcPts val="2133"/>
              </a:spcBef>
              <a:spcAft>
                <a:spcPts val="2133"/>
              </a:spcAft>
              <a:buClr>
                <a:schemeClr val="lt2"/>
              </a:buClr>
              <a:buSzPts val="1200"/>
              <a:buChar char="■"/>
              <a:defRPr sz="1600">
                <a:solidFill>
                  <a:schemeClr val="lt2"/>
                </a:solidFill>
              </a:defRPr>
            </a:lvl9pPr>
          </a:lstStyle>
          <a:p>
            <a:endParaRPr/>
          </a:p>
        </p:txBody>
      </p:sp>
      <p:sp>
        <p:nvSpPr>
          <p:cNvPr id="16" name="Google Shape;16;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1pPr>
            <a:lvl2pPr marL="0" marR="0" lvl="1"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2pPr>
            <a:lvl3pPr marL="0" marR="0" lvl="2"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3pPr>
            <a:lvl4pPr marL="0" marR="0" lvl="3"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4pPr>
            <a:lvl5pPr marL="0" marR="0" lvl="4"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5pPr>
            <a:lvl6pPr marL="0" marR="0" lvl="5"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6pPr>
            <a:lvl7pPr marL="0" marR="0" lvl="6"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7pPr>
            <a:lvl8pPr marL="0" marR="0" lvl="7"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8pPr>
            <a:lvl9pPr marL="0" marR="0" lvl="8" indent="0" algn="r">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5">
  <p:cSld name="CUSTOM_5">
    <p:bg>
      <p:bgPr>
        <a:solidFill>
          <a:schemeClr val="lt1"/>
        </a:solidFill>
        <a:effectLst/>
      </p:bgPr>
    </p:bg>
    <p:spTree>
      <p:nvGrpSpPr>
        <p:cNvPr id="1" name="Shape 17"/>
        <p:cNvGrpSpPr/>
        <p:nvPr/>
      </p:nvGrpSpPr>
      <p:grpSpPr>
        <a:xfrm>
          <a:off x="0" y="0"/>
          <a:ext cx="0" cy="0"/>
          <a:chOff x="0" y="0"/>
          <a:chExt cx="0" cy="0"/>
        </a:xfrm>
      </p:grpSpPr>
      <p:pic>
        <p:nvPicPr>
          <p:cNvPr id="18" name="Google Shape;18;p43" descr="Shape, rectangl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43"/>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800"/>
              <a:buFont typeface="Roboto"/>
              <a:buNone/>
              <a:defRPr>
                <a:latin typeface="Arial"/>
                <a:ea typeface="Arial"/>
                <a:cs typeface="Arial"/>
                <a:sym typeface="Arial"/>
              </a:defRPr>
            </a:lvl1pPr>
            <a:lvl2pPr lvl="1"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9pPr>
          </a:lstStyle>
          <a:p>
            <a:endParaRPr/>
          </a:p>
        </p:txBody>
      </p:sp>
      <p:pic>
        <p:nvPicPr>
          <p:cNvPr id="20" name="Google Shape;20;p43" descr="A picture containing text,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97840" y="274906"/>
            <a:ext cx="609497" cy="609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1">
  <p:cSld name="CUSTOM_1_1">
    <p:bg>
      <p:bgPr>
        <a:solidFill>
          <a:schemeClr val="lt1"/>
        </a:solidFill>
        <a:effectLst/>
      </p:bgPr>
    </p:bg>
    <p:spTree>
      <p:nvGrpSpPr>
        <p:cNvPr id="1" name="Shape 25"/>
        <p:cNvGrpSpPr/>
        <p:nvPr/>
      </p:nvGrpSpPr>
      <p:grpSpPr>
        <a:xfrm>
          <a:off x="0" y="0"/>
          <a:ext cx="0" cy="0"/>
          <a:chOff x="0" y="0"/>
          <a:chExt cx="0" cy="0"/>
        </a:xfrm>
      </p:grpSpPr>
      <p:pic>
        <p:nvPicPr>
          <p:cNvPr id="26" name="Google Shape;26;p45"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45"/>
          <p:cNvSpPr txBox="1">
            <a:spLocks noGrp="1"/>
          </p:cNvSpPr>
          <p:nvPr>
            <p:ph type="title"/>
          </p:nvPr>
        </p:nvSpPr>
        <p:spPr>
          <a:xfrm>
            <a:off x="342900" y="2152167"/>
            <a:ext cx="3257600" cy="19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Font typeface="Roboto"/>
              <a:buNone/>
              <a:defRPr>
                <a:latin typeface="Arial"/>
                <a:ea typeface="Arial"/>
                <a:cs typeface="Arial"/>
                <a:sym typeface="Arial"/>
              </a:defRPr>
            </a:lvl1pPr>
            <a:lvl2pPr lvl="1" algn="l">
              <a:lnSpc>
                <a:spcPct val="100000"/>
              </a:lnSpc>
              <a:spcBef>
                <a:spcPts val="0"/>
              </a:spcBef>
              <a:spcAft>
                <a:spcPts val="0"/>
              </a:spcAft>
              <a:buSzPts val="2800"/>
              <a:buFont typeface="Roboto"/>
              <a:buNone/>
              <a:defRPr b="1">
                <a:latin typeface="Roboto"/>
                <a:ea typeface="Roboto"/>
                <a:cs typeface="Roboto"/>
                <a:sym typeface="Roboto"/>
              </a:defRPr>
            </a:lvl2pPr>
            <a:lvl3pPr lvl="2" algn="l">
              <a:lnSpc>
                <a:spcPct val="100000"/>
              </a:lnSpc>
              <a:spcBef>
                <a:spcPts val="0"/>
              </a:spcBef>
              <a:spcAft>
                <a:spcPts val="0"/>
              </a:spcAft>
              <a:buSzPts val="2800"/>
              <a:buFont typeface="Roboto"/>
              <a:buNone/>
              <a:defRPr b="1">
                <a:latin typeface="Roboto"/>
                <a:ea typeface="Roboto"/>
                <a:cs typeface="Roboto"/>
                <a:sym typeface="Roboto"/>
              </a:defRPr>
            </a:lvl3pPr>
            <a:lvl4pPr lvl="3" algn="l">
              <a:lnSpc>
                <a:spcPct val="100000"/>
              </a:lnSpc>
              <a:spcBef>
                <a:spcPts val="0"/>
              </a:spcBef>
              <a:spcAft>
                <a:spcPts val="0"/>
              </a:spcAft>
              <a:buSzPts val="2800"/>
              <a:buFont typeface="Roboto"/>
              <a:buNone/>
              <a:defRPr b="1">
                <a:latin typeface="Roboto"/>
                <a:ea typeface="Roboto"/>
                <a:cs typeface="Roboto"/>
                <a:sym typeface="Roboto"/>
              </a:defRPr>
            </a:lvl4pPr>
            <a:lvl5pPr lvl="4" algn="l">
              <a:lnSpc>
                <a:spcPct val="100000"/>
              </a:lnSpc>
              <a:spcBef>
                <a:spcPts val="0"/>
              </a:spcBef>
              <a:spcAft>
                <a:spcPts val="0"/>
              </a:spcAft>
              <a:buSzPts val="2800"/>
              <a:buFont typeface="Roboto"/>
              <a:buNone/>
              <a:defRPr b="1">
                <a:latin typeface="Roboto"/>
                <a:ea typeface="Roboto"/>
                <a:cs typeface="Roboto"/>
                <a:sym typeface="Roboto"/>
              </a:defRPr>
            </a:lvl5pPr>
            <a:lvl6pPr lvl="5" algn="l">
              <a:lnSpc>
                <a:spcPct val="100000"/>
              </a:lnSpc>
              <a:spcBef>
                <a:spcPts val="0"/>
              </a:spcBef>
              <a:spcAft>
                <a:spcPts val="0"/>
              </a:spcAft>
              <a:buSzPts val="2800"/>
              <a:buFont typeface="Roboto"/>
              <a:buNone/>
              <a:defRPr b="1">
                <a:latin typeface="Roboto"/>
                <a:ea typeface="Roboto"/>
                <a:cs typeface="Roboto"/>
                <a:sym typeface="Roboto"/>
              </a:defRPr>
            </a:lvl6pPr>
            <a:lvl7pPr lvl="6" algn="l">
              <a:lnSpc>
                <a:spcPct val="100000"/>
              </a:lnSpc>
              <a:spcBef>
                <a:spcPts val="0"/>
              </a:spcBef>
              <a:spcAft>
                <a:spcPts val="0"/>
              </a:spcAft>
              <a:buSzPts val="2800"/>
              <a:buFont typeface="Roboto"/>
              <a:buNone/>
              <a:defRPr b="1">
                <a:latin typeface="Roboto"/>
                <a:ea typeface="Roboto"/>
                <a:cs typeface="Roboto"/>
                <a:sym typeface="Roboto"/>
              </a:defRPr>
            </a:lvl7pPr>
            <a:lvl8pPr lvl="7" algn="l">
              <a:lnSpc>
                <a:spcPct val="100000"/>
              </a:lnSpc>
              <a:spcBef>
                <a:spcPts val="0"/>
              </a:spcBef>
              <a:spcAft>
                <a:spcPts val="0"/>
              </a:spcAft>
              <a:buSzPts val="2800"/>
              <a:buFont typeface="Roboto"/>
              <a:buNone/>
              <a:defRPr b="1">
                <a:latin typeface="Roboto"/>
                <a:ea typeface="Roboto"/>
                <a:cs typeface="Roboto"/>
                <a:sym typeface="Roboto"/>
              </a:defRPr>
            </a:lvl8pPr>
            <a:lvl9pPr lvl="8" algn="l">
              <a:lnSpc>
                <a:spcPct val="100000"/>
              </a:lnSpc>
              <a:spcBef>
                <a:spcPts val="0"/>
              </a:spcBef>
              <a:spcAft>
                <a:spcPts val="0"/>
              </a:spcAft>
              <a:buSzPts val="2800"/>
              <a:buFont typeface="Roboto"/>
              <a:buNone/>
              <a:defRPr b="1">
                <a:latin typeface="Roboto"/>
                <a:ea typeface="Roboto"/>
                <a:cs typeface="Roboto"/>
                <a:sym typeface="Roboto"/>
              </a:defRPr>
            </a:lvl9pPr>
          </a:lstStyle>
          <a:p>
            <a:endParaRPr/>
          </a:p>
        </p:txBody>
      </p:sp>
      <p:pic>
        <p:nvPicPr>
          <p:cNvPr id="28" name="Google Shape;28;p45" descr="A picture containing text,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4464" y="330892"/>
            <a:ext cx="609497" cy="609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B3B35"/>
        </a:solidFill>
        <a:effectLst/>
      </p:bgPr>
    </p:bg>
    <p:spTree>
      <p:nvGrpSpPr>
        <p:cNvPr id="1" name="Shape 39"/>
        <p:cNvGrpSpPr/>
        <p:nvPr/>
      </p:nvGrpSpPr>
      <p:grpSpPr>
        <a:xfrm>
          <a:off x="0" y="0"/>
          <a:ext cx="0" cy="0"/>
          <a:chOff x="0" y="0"/>
          <a:chExt cx="0" cy="0"/>
        </a:xfrm>
      </p:grpSpPr>
      <p:sp>
        <p:nvSpPr>
          <p:cNvPr id="40" name="Google Shape;40;p48"/>
          <p:cNvSpPr txBox="1">
            <a:spLocks noGrp="1"/>
          </p:cNvSpPr>
          <p:nvPr>
            <p:ph type="ctrTitle"/>
          </p:nvPr>
        </p:nvSpPr>
        <p:spPr>
          <a:xfrm>
            <a:off x="1524000" y="1514473"/>
            <a:ext cx="9144000" cy="227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E9F1DB"/>
              </a:buClr>
              <a:buSzPts val="4500"/>
              <a:buFont typeface="Gill Sans"/>
              <a:buNone/>
              <a:defRPr sz="6000" b="1">
                <a:solidFill>
                  <a:srgbClr val="E9F1D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48"/>
          <p:cNvSpPr txBox="1">
            <a:spLocks noGrp="1"/>
          </p:cNvSpPr>
          <p:nvPr>
            <p:ph type="subTitle" idx="1"/>
          </p:nvPr>
        </p:nvSpPr>
        <p:spPr>
          <a:xfrm>
            <a:off x="1524000" y="3860800"/>
            <a:ext cx="9144000" cy="1397200"/>
          </a:xfrm>
          <a:prstGeom prst="rect">
            <a:avLst/>
          </a:prstGeom>
          <a:noFill/>
          <a:ln>
            <a:noFill/>
          </a:ln>
        </p:spPr>
        <p:txBody>
          <a:bodyPr spcFirstLastPara="1" wrap="square" lIns="68575" tIns="34275" rIns="68575" bIns="34275" anchor="t" anchorCtr="0">
            <a:noAutofit/>
          </a:bodyPr>
          <a:lstStyle>
            <a:lvl1pPr lvl="0" algn="l">
              <a:lnSpc>
                <a:spcPct val="90000"/>
              </a:lnSpc>
              <a:spcBef>
                <a:spcPts val="1067"/>
              </a:spcBef>
              <a:spcAft>
                <a:spcPts val="0"/>
              </a:spcAft>
              <a:buClr>
                <a:schemeClr val="lt1"/>
              </a:buClr>
              <a:buSzPts val="2700"/>
              <a:buNone/>
              <a:defRPr sz="3600" b="0">
                <a:solidFill>
                  <a:schemeClr val="lt1"/>
                </a:solidFill>
              </a:defRPr>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pic>
        <p:nvPicPr>
          <p:cNvPr id="42" name="Google Shape;42;p48" descr="A close up of a logo&#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517868" y="5334087"/>
            <a:ext cx="3877733" cy="1601672"/>
          </a:xfrm>
          <a:prstGeom prst="rect">
            <a:avLst/>
          </a:prstGeom>
          <a:noFill/>
          <a:ln>
            <a:noFill/>
          </a:ln>
        </p:spPr>
      </p:pic>
      <p:pic>
        <p:nvPicPr>
          <p:cNvPr id="43" name="Google Shape;43;p48" descr="A close up of a 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07883" y="5343527"/>
            <a:ext cx="3544517" cy="1592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6">
  <p:cSld name="1_Custom Layout 1 6">
    <p:bg>
      <p:bgPr>
        <a:solidFill>
          <a:schemeClr val="lt1"/>
        </a:solidFill>
        <a:effectLst/>
      </p:bgPr>
    </p:bg>
    <p:spTree>
      <p:nvGrpSpPr>
        <p:cNvPr id="1" name="Shape 44"/>
        <p:cNvGrpSpPr/>
        <p:nvPr/>
      </p:nvGrpSpPr>
      <p:grpSpPr>
        <a:xfrm>
          <a:off x="0" y="0"/>
          <a:ext cx="0" cy="0"/>
          <a:chOff x="0" y="0"/>
          <a:chExt cx="0" cy="0"/>
        </a:xfrm>
      </p:grpSpPr>
      <p:pic>
        <p:nvPicPr>
          <p:cNvPr id="45" name="Google Shape;45;p49"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49"/>
          <p:cNvSpPr txBox="1">
            <a:spLocks noGrp="1"/>
          </p:cNvSpPr>
          <p:nvPr>
            <p:ph type="title"/>
          </p:nvPr>
        </p:nvSpPr>
        <p:spPr>
          <a:xfrm>
            <a:off x="334464" y="1236617"/>
            <a:ext cx="5926377"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Font typeface="Roboto"/>
              <a:buNone/>
              <a:defRPr>
                <a:solidFill>
                  <a:schemeClr val="lt1"/>
                </a:solidFill>
                <a:latin typeface="Arial"/>
                <a:ea typeface="Arial"/>
                <a:cs typeface="Arial"/>
                <a:sym typeface="Arial"/>
              </a:defRPr>
            </a:lvl1pPr>
            <a:lvl2pPr lvl="1" algn="l">
              <a:lnSpc>
                <a:spcPct val="100000"/>
              </a:lnSpc>
              <a:spcBef>
                <a:spcPts val="0"/>
              </a:spcBef>
              <a:spcAft>
                <a:spcPts val="0"/>
              </a:spcAft>
              <a:buSzPts val="2800"/>
              <a:buFont typeface="Roboto"/>
              <a:buNone/>
              <a:defRPr b="1">
                <a:latin typeface="Roboto"/>
                <a:ea typeface="Roboto"/>
                <a:cs typeface="Roboto"/>
                <a:sym typeface="Roboto"/>
              </a:defRPr>
            </a:lvl2pPr>
            <a:lvl3pPr lvl="2" algn="l">
              <a:lnSpc>
                <a:spcPct val="100000"/>
              </a:lnSpc>
              <a:spcBef>
                <a:spcPts val="0"/>
              </a:spcBef>
              <a:spcAft>
                <a:spcPts val="0"/>
              </a:spcAft>
              <a:buSzPts val="2800"/>
              <a:buFont typeface="Roboto"/>
              <a:buNone/>
              <a:defRPr b="1">
                <a:latin typeface="Roboto"/>
                <a:ea typeface="Roboto"/>
                <a:cs typeface="Roboto"/>
                <a:sym typeface="Roboto"/>
              </a:defRPr>
            </a:lvl3pPr>
            <a:lvl4pPr lvl="3" algn="l">
              <a:lnSpc>
                <a:spcPct val="100000"/>
              </a:lnSpc>
              <a:spcBef>
                <a:spcPts val="0"/>
              </a:spcBef>
              <a:spcAft>
                <a:spcPts val="0"/>
              </a:spcAft>
              <a:buSzPts val="2800"/>
              <a:buFont typeface="Roboto"/>
              <a:buNone/>
              <a:defRPr b="1">
                <a:latin typeface="Roboto"/>
                <a:ea typeface="Roboto"/>
                <a:cs typeface="Roboto"/>
                <a:sym typeface="Roboto"/>
              </a:defRPr>
            </a:lvl4pPr>
            <a:lvl5pPr lvl="4" algn="l">
              <a:lnSpc>
                <a:spcPct val="100000"/>
              </a:lnSpc>
              <a:spcBef>
                <a:spcPts val="0"/>
              </a:spcBef>
              <a:spcAft>
                <a:spcPts val="0"/>
              </a:spcAft>
              <a:buSzPts val="2800"/>
              <a:buFont typeface="Roboto"/>
              <a:buNone/>
              <a:defRPr b="1">
                <a:latin typeface="Roboto"/>
                <a:ea typeface="Roboto"/>
                <a:cs typeface="Roboto"/>
                <a:sym typeface="Roboto"/>
              </a:defRPr>
            </a:lvl5pPr>
            <a:lvl6pPr lvl="5" algn="l">
              <a:lnSpc>
                <a:spcPct val="100000"/>
              </a:lnSpc>
              <a:spcBef>
                <a:spcPts val="0"/>
              </a:spcBef>
              <a:spcAft>
                <a:spcPts val="0"/>
              </a:spcAft>
              <a:buSzPts val="2800"/>
              <a:buFont typeface="Roboto"/>
              <a:buNone/>
              <a:defRPr b="1">
                <a:latin typeface="Roboto"/>
                <a:ea typeface="Roboto"/>
                <a:cs typeface="Roboto"/>
                <a:sym typeface="Roboto"/>
              </a:defRPr>
            </a:lvl6pPr>
            <a:lvl7pPr lvl="6" algn="l">
              <a:lnSpc>
                <a:spcPct val="100000"/>
              </a:lnSpc>
              <a:spcBef>
                <a:spcPts val="0"/>
              </a:spcBef>
              <a:spcAft>
                <a:spcPts val="0"/>
              </a:spcAft>
              <a:buSzPts val="2800"/>
              <a:buFont typeface="Roboto"/>
              <a:buNone/>
              <a:defRPr b="1">
                <a:latin typeface="Roboto"/>
                <a:ea typeface="Roboto"/>
                <a:cs typeface="Roboto"/>
                <a:sym typeface="Roboto"/>
              </a:defRPr>
            </a:lvl7pPr>
            <a:lvl8pPr lvl="7" algn="l">
              <a:lnSpc>
                <a:spcPct val="100000"/>
              </a:lnSpc>
              <a:spcBef>
                <a:spcPts val="0"/>
              </a:spcBef>
              <a:spcAft>
                <a:spcPts val="0"/>
              </a:spcAft>
              <a:buSzPts val="2800"/>
              <a:buFont typeface="Roboto"/>
              <a:buNone/>
              <a:defRPr b="1">
                <a:latin typeface="Roboto"/>
                <a:ea typeface="Roboto"/>
                <a:cs typeface="Roboto"/>
                <a:sym typeface="Roboto"/>
              </a:defRPr>
            </a:lvl8pPr>
            <a:lvl9pPr lvl="8" algn="l">
              <a:lnSpc>
                <a:spcPct val="100000"/>
              </a:lnSpc>
              <a:spcBef>
                <a:spcPts val="0"/>
              </a:spcBef>
              <a:spcAft>
                <a:spcPts val="0"/>
              </a:spcAft>
              <a:buSzPts val="2800"/>
              <a:buFont typeface="Roboto"/>
              <a:buNone/>
              <a:defRPr b="1">
                <a:latin typeface="Roboto"/>
                <a:ea typeface="Roboto"/>
                <a:cs typeface="Roboto"/>
                <a:sym typeface="Roboto"/>
              </a:defRPr>
            </a:lvl9pPr>
          </a:lstStyle>
          <a:p>
            <a:endParaRPr/>
          </a:p>
        </p:txBody>
      </p:sp>
      <p:pic>
        <p:nvPicPr>
          <p:cNvPr id="47" name="Google Shape;47;p49" descr="A picture containing text,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4464" y="330892"/>
            <a:ext cx="609497" cy="609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6">
  <p:cSld name="1_Custom Layout 1 6 2">
    <p:bg>
      <p:bgPr>
        <a:solidFill>
          <a:schemeClr val="lt1"/>
        </a:solidFill>
        <a:effectLst/>
      </p:bgPr>
    </p:bg>
    <p:spTree>
      <p:nvGrpSpPr>
        <p:cNvPr id="1" name="Shape 48"/>
        <p:cNvGrpSpPr/>
        <p:nvPr/>
      </p:nvGrpSpPr>
      <p:grpSpPr>
        <a:xfrm>
          <a:off x="0" y="0"/>
          <a:ext cx="0" cy="0"/>
          <a:chOff x="0" y="0"/>
          <a:chExt cx="0" cy="0"/>
        </a:xfrm>
      </p:grpSpPr>
      <p:pic>
        <p:nvPicPr>
          <p:cNvPr id="49" name="Google Shape;49;p50"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50"/>
          <p:cNvSpPr txBox="1">
            <a:spLocks noGrp="1"/>
          </p:cNvSpPr>
          <p:nvPr>
            <p:ph type="title"/>
          </p:nvPr>
        </p:nvSpPr>
        <p:spPr>
          <a:xfrm>
            <a:off x="1510776" y="266233"/>
            <a:ext cx="7748082"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Font typeface="Roboto"/>
              <a:buNone/>
              <a:defRPr>
                <a:solidFill>
                  <a:schemeClr val="dk1"/>
                </a:solidFill>
                <a:latin typeface="Arial"/>
                <a:ea typeface="Arial"/>
                <a:cs typeface="Arial"/>
                <a:sym typeface="Arial"/>
              </a:defRPr>
            </a:lvl1pPr>
            <a:lvl2pPr lvl="1" algn="l">
              <a:lnSpc>
                <a:spcPct val="100000"/>
              </a:lnSpc>
              <a:spcBef>
                <a:spcPts val="0"/>
              </a:spcBef>
              <a:spcAft>
                <a:spcPts val="0"/>
              </a:spcAft>
              <a:buSzPts val="2800"/>
              <a:buFont typeface="Roboto"/>
              <a:buNone/>
              <a:defRPr b="1">
                <a:latin typeface="Roboto"/>
                <a:ea typeface="Roboto"/>
                <a:cs typeface="Roboto"/>
                <a:sym typeface="Roboto"/>
              </a:defRPr>
            </a:lvl2pPr>
            <a:lvl3pPr lvl="2" algn="l">
              <a:lnSpc>
                <a:spcPct val="100000"/>
              </a:lnSpc>
              <a:spcBef>
                <a:spcPts val="0"/>
              </a:spcBef>
              <a:spcAft>
                <a:spcPts val="0"/>
              </a:spcAft>
              <a:buSzPts val="2800"/>
              <a:buFont typeface="Roboto"/>
              <a:buNone/>
              <a:defRPr b="1">
                <a:latin typeface="Roboto"/>
                <a:ea typeface="Roboto"/>
                <a:cs typeface="Roboto"/>
                <a:sym typeface="Roboto"/>
              </a:defRPr>
            </a:lvl3pPr>
            <a:lvl4pPr lvl="3" algn="l">
              <a:lnSpc>
                <a:spcPct val="100000"/>
              </a:lnSpc>
              <a:spcBef>
                <a:spcPts val="0"/>
              </a:spcBef>
              <a:spcAft>
                <a:spcPts val="0"/>
              </a:spcAft>
              <a:buSzPts val="2800"/>
              <a:buFont typeface="Roboto"/>
              <a:buNone/>
              <a:defRPr b="1">
                <a:latin typeface="Roboto"/>
                <a:ea typeface="Roboto"/>
                <a:cs typeface="Roboto"/>
                <a:sym typeface="Roboto"/>
              </a:defRPr>
            </a:lvl4pPr>
            <a:lvl5pPr lvl="4" algn="l">
              <a:lnSpc>
                <a:spcPct val="100000"/>
              </a:lnSpc>
              <a:spcBef>
                <a:spcPts val="0"/>
              </a:spcBef>
              <a:spcAft>
                <a:spcPts val="0"/>
              </a:spcAft>
              <a:buSzPts val="2800"/>
              <a:buFont typeface="Roboto"/>
              <a:buNone/>
              <a:defRPr b="1">
                <a:latin typeface="Roboto"/>
                <a:ea typeface="Roboto"/>
                <a:cs typeface="Roboto"/>
                <a:sym typeface="Roboto"/>
              </a:defRPr>
            </a:lvl5pPr>
            <a:lvl6pPr lvl="5" algn="l">
              <a:lnSpc>
                <a:spcPct val="100000"/>
              </a:lnSpc>
              <a:spcBef>
                <a:spcPts val="0"/>
              </a:spcBef>
              <a:spcAft>
                <a:spcPts val="0"/>
              </a:spcAft>
              <a:buSzPts val="2800"/>
              <a:buFont typeface="Roboto"/>
              <a:buNone/>
              <a:defRPr b="1">
                <a:latin typeface="Roboto"/>
                <a:ea typeface="Roboto"/>
                <a:cs typeface="Roboto"/>
                <a:sym typeface="Roboto"/>
              </a:defRPr>
            </a:lvl6pPr>
            <a:lvl7pPr lvl="6" algn="l">
              <a:lnSpc>
                <a:spcPct val="100000"/>
              </a:lnSpc>
              <a:spcBef>
                <a:spcPts val="0"/>
              </a:spcBef>
              <a:spcAft>
                <a:spcPts val="0"/>
              </a:spcAft>
              <a:buSzPts val="2800"/>
              <a:buFont typeface="Roboto"/>
              <a:buNone/>
              <a:defRPr b="1">
                <a:latin typeface="Roboto"/>
                <a:ea typeface="Roboto"/>
                <a:cs typeface="Roboto"/>
                <a:sym typeface="Roboto"/>
              </a:defRPr>
            </a:lvl7pPr>
            <a:lvl8pPr lvl="7" algn="l">
              <a:lnSpc>
                <a:spcPct val="100000"/>
              </a:lnSpc>
              <a:spcBef>
                <a:spcPts val="0"/>
              </a:spcBef>
              <a:spcAft>
                <a:spcPts val="0"/>
              </a:spcAft>
              <a:buSzPts val="2800"/>
              <a:buFont typeface="Roboto"/>
              <a:buNone/>
              <a:defRPr b="1">
                <a:latin typeface="Roboto"/>
                <a:ea typeface="Roboto"/>
                <a:cs typeface="Roboto"/>
                <a:sym typeface="Roboto"/>
              </a:defRPr>
            </a:lvl8pPr>
            <a:lvl9pPr lvl="8" algn="l">
              <a:lnSpc>
                <a:spcPct val="100000"/>
              </a:lnSpc>
              <a:spcBef>
                <a:spcPts val="0"/>
              </a:spcBef>
              <a:spcAft>
                <a:spcPts val="0"/>
              </a:spcAft>
              <a:buSzPts val="2800"/>
              <a:buFont typeface="Roboto"/>
              <a:buNone/>
              <a:defRPr b="1">
                <a:latin typeface="Roboto"/>
                <a:ea typeface="Roboto"/>
                <a:cs typeface="Roboto"/>
                <a:sym typeface="Roboto"/>
              </a:defRPr>
            </a:lvl9pPr>
          </a:lstStyle>
          <a:p>
            <a:endParaRPr/>
          </a:p>
        </p:txBody>
      </p:sp>
      <p:pic>
        <p:nvPicPr>
          <p:cNvPr id="51" name="Google Shape;51;p50" descr="A picture containing text,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4464" y="330892"/>
            <a:ext cx="609497" cy="609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5">
  <p:cSld name="1_Custom Layout 1 5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800"/>
              <a:buFont typeface="Roboto"/>
              <a:buNone/>
              <a:defRPr>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2800"/>
              <a:buFont typeface="Roboto"/>
              <a:buNone/>
              <a:defRPr b="1">
                <a:solidFill>
                  <a:schemeClr val="dk1"/>
                </a:solidFill>
                <a:latin typeface="Roboto"/>
                <a:ea typeface="Roboto"/>
                <a:cs typeface="Roboto"/>
                <a:sym typeface="Roboto"/>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5">
  <p:cSld name="Custom Layout 1 5">
    <p:bg>
      <p:bgPr>
        <a:solidFill>
          <a:schemeClr val="lt1"/>
        </a:solidFill>
        <a:effectLst/>
      </p:bgPr>
    </p:bg>
    <p:spTree>
      <p:nvGrpSpPr>
        <p:cNvPr id="1" name="Shape 55"/>
        <p:cNvGrpSpPr/>
        <p:nvPr/>
      </p:nvGrpSpPr>
      <p:grpSpPr>
        <a:xfrm>
          <a:off x="0" y="0"/>
          <a:ext cx="0" cy="0"/>
          <a:chOff x="0" y="0"/>
          <a:chExt cx="0" cy="0"/>
        </a:xfrm>
      </p:grpSpPr>
      <p:pic>
        <p:nvPicPr>
          <p:cNvPr id="56" name="Google Shape;56;p39" descr="Shape, rectangl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7" name="Google Shape;57;p39"/>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Roboto"/>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1867" b="1" i="0" u="none" strike="noStrike" cap="none">
                <a:solidFill>
                  <a:schemeClr val="dk1"/>
                </a:solidFill>
                <a:latin typeface="Roboto"/>
                <a:ea typeface="Roboto"/>
                <a:cs typeface="Roboto"/>
                <a:sym typeface="Roboto"/>
              </a:defRPr>
            </a:lvl9pPr>
          </a:lstStyle>
          <a:p>
            <a:endParaRPr/>
          </a:p>
        </p:txBody>
      </p:sp>
      <p:pic>
        <p:nvPicPr>
          <p:cNvPr id="58" name="Google Shape;58;p39" descr="A picture containing text, 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97840" y="274906"/>
            <a:ext cx="609497" cy="6094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Light" type="tx">
  <p:cSld name="TITLE_AND_BODY">
    <p:bg>
      <p:bgPr>
        <a:solidFill>
          <a:srgbClr val="FFFFFF"/>
        </a:solidFill>
        <a:effectLst/>
      </p:bgPr>
    </p:bg>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615200" y="615233"/>
            <a:ext cx="10500000" cy="1372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Gothic A1"/>
              <a:buNone/>
              <a:defRPr sz="4267" b="1" i="0" u="none" strike="noStrike" cap="none">
                <a:solidFill>
                  <a:schemeClr val="dk1"/>
                </a:solidFill>
                <a:latin typeface="Gothic A1"/>
                <a:ea typeface="Gothic A1"/>
                <a:cs typeface="Gothic A1"/>
                <a:sym typeface="Gothic A1"/>
              </a:defRPr>
            </a:lvl1pPr>
            <a:lvl2pPr marR="0" lvl="1"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2pPr>
            <a:lvl3pPr marR="0" lvl="2"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3pPr>
            <a:lvl4pPr marR="0" lvl="3"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4pPr>
            <a:lvl5pPr marR="0" lvl="4"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5pPr>
            <a:lvl6pPr marR="0" lvl="5"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6pPr>
            <a:lvl7pPr marR="0" lvl="6"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7pPr>
            <a:lvl8pPr marR="0" lvl="7"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8pPr>
            <a:lvl9pPr marR="0" lvl="8" algn="l" rtl="0">
              <a:lnSpc>
                <a:spcPct val="100000"/>
              </a:lnSpc>
              <a:spcBef>
                <a:spcPts val="0"/>
              </a:spcBef>
              <a:spcAft>
                <a:spcPts val="0"/>
              </a:spcAft>
              <a:buClr>
                <a:schemeClr val="dk1"/>
              </a:buClr>
              <a:buSzPts val="2400"/>
              <a:buFont typeface="Gothic A1"/>
              <a:buNone/>
              <a:defRPr sz="3200" b="1" i="0" u="none" strike="noStrike" cap="none">
                <a:solidFill>
                  <a:schemeClr val="dk1"/>
                </a:solidFill>
                <a:latin typeface="Gothic A1"/>
                <a:ea typeface="Gothic A1"/>
                <a:cs typeface="Gothic A1"/>
                <a:sym typeface="Gothic A1"/>
              </a:defRPr>
            </a:lvl9pPr>
          </a:lstStyle>
          <a:p>
            <a:endParaRPr/>
          </a:p>
        </p:txBody>
      </p:sp>
      <p:sp>
        <p:nvSpPr>
          <p:cNvPr id="61" name="Google Shape;61;p40"/>
          <p:cNvSpPr txBox="1">
            <a:spLocks noGrp="1"/>
          </p:cNvSpPr>
          <p:nvPr>
            <p:ph type="body" idx="1"/>
          </p:nvPr>
        </p:nvSpPr>
        <p:spPr>
          <a:xfrm>
            <a:off x="615200" y="1988033"/>
            <a:ext cx="9385200" cy="42296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1pPr>
            <a:lvl2pPr marL="914400" marR="0" lvl="1"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2pPr>
            <a:lvl3pPr marL="1371600" marR="0" lvl="2"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3pPr>
            <a:lvl4pPr marL="1828800" marR="0" lvl="3"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4pPr>
            <a:lvl5pPr marL="2286000" marR="0" lvl="4"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5pPr>
            <a:lvl6pPr marL="2743200" marR="0" lvl="5"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6pPr>
            <a:lvl7pPr marL="3200400" marR="0" lvl="6"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7pPr>
            <a:lvl8pPr marL="3657600" marR="0" lvl="7" indent="-304800" algn="l" rtl="0">
              <a:lnSpc>
                <a:spcPct val="100000"/>
              </a:lnSpc>
              <a:spcBef>
                <a:spcPts val="2133"/>
              </a:spcBef>
              <a:spcAft>
                <a:spcPts val="0"/>
              </a:spcAft>
              <a:buClr>
                <a:schemeClr val="lt2"/>
              </a:buClr>
              <a:buSzPts val="1200"/>
              <a:buFont typeface="Arial"/>
              <a:buChar char="○"/>
              <a:defRPr sz="1600" b="0" i="0" u="none" strike="noStrike" cap="none">
                <a:solidFill>
                  <a:schemeClr val="lt2"/>
                </a:solidFill>
                <a:latin typeface="Arial"/>
                <a:ea typeface="Arial"/>
                <a:cs typeface="Arial"/>
                <a:sym typeface="Arial"/>
              </a:defRPr>
            </a:lvl8pPr>
            <a:lvl9pPr marL="4114800" marR="0" lvl="8" indent="-304800" algn="l" rtl="0">
              <a:lnSpc>
                <a:spcPct val="100000"/>
              </a:lnSpc>
              <a:spcBef>
                <a:spcPts val="2133"/>
              </a:spcBef>
              <a:spcAft>
                <a:spcPts val="2133"/>
              </a:spcAft>
              <a:buClr>
                <a:schemeClr val="lt2"/>
              </a:buClr>
              <a:buSzPts val="1200"/>
              <a:buFont typeface="Arial"/>
              <a:buChar char="■"/>
              <a:defRPr sz="1600" b="0" i="0" u="none" strike="noStrike" cap="none">
                <a:solidFill>
                  <a:schemeClr val="lt2"/>
                </a:solidFill>
                <a:latin typeface="Arial"/>
                <a:ea typeface="Arial"/>
                <a:cs typeface="Arial"/>
                <a:sym typeface="Arial"/>
              </a:defRPr>
            </a:lvl9pPr>
          </a:lstStyle>
          <a:p>
            <a:endParaRPr/>
          </a:p>
        </p:txBody>
      </p:sp>
      <p:sp>
        <p:nvSpPr>
          <p:cNvPr id="62" name="Google Shape;62;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0" marR="0" lvl="1"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marL="0" marR="0" lvl="2"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marL="0" marR="0" lvl="3"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marL="0" marR="0" lvl="4"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marL="0" marR="0" lvl="5"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marL="0" marR="0" lvl="6"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marL="0" marR="0" lvl="7"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marL="0" marR="0" lvl="8"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132D29"/>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Gothic A1"/>
              <a:buNone/>
              <a:defRPr sz="2800" b="1" i="0" u="none" strike="noStrike" cap="none">
                <a:solidFill>
                  <a:schemeClr val="lt1"/>
                </a:solidFill>
                <a:latin typeface="Gothic A1"/>
                <a:ea typeface="Gothic A1"/>
                <a:cs typeface="Gothic A1"/>
                <a:sym typeface="Gothic A1"/>
              </a:defRPr>
            </a:lvl1pPr>
            <a:lvl2pPr marR="0" lvl="1"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2pPr>
            <a:lvl3pPr marR="0" lvl="2"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3pPr>
            <a:lvl4pPr marR="0" lvl="3"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4pPr>
            <a:lvl5pPr marR="0" lvl="4"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5pPr>
            <a:lvl6pPr marR="0" lvl="5"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6pPr>
            <a:lvl7pPr marR="0" lvl="6"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7pPr>
            <a:lvl8pPr marR="0" lvl="7"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8pPr>
            <a:lvl9pPr marR="0" lvl="8" algn="l" rtl="0">
              <a:lnSpc>
                <a:spcPct val="100000"/>
              </a:lnSpc>
              <a:spcBef>
                <a:spcPts val="0"/>
              </a:spcBef>
              <a:spcAft>
                <a:spcPts val="0"/>
              </a:spcAft>
              <a:buClr>
                <a:schemeClr val="lt1"/>
              </a:buClr>
              <a:buSzPts val="2800"/>
              <a:buFont typeface="Gothic A1 Light"/>
              <a:buNone/>
              <a:defRPr sz="2800" b="0" i="0" u="none" strike="noStrike" cap="none">
                <a:solidFill>
                  <a:schemeClr val="lt1"/>
                </a:solidFill>
                <a:latin typeface="Gothic A1 Light"/>
                <a:ea typeface="Gothic A1 Light"/>
                <a:cs typeface="Gothic A1 Light"/>
                <a:sym typeface="Gothic A1 Light"/>
              </a:defRPr>
            </a:lvl9pPr>
          </a:lstStyle>
          <a:p>
            <a:endParaRPr/>
          </a:p>
        </p:txBody>
      </p:sp>
      <p:sp>
        <p:nvSpPr>
          <p:cNvPr id="11" name="Google Shape;11;p3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Gothic A1"/>
              <a:buChar char="●"/>
              <a:defRPr sz="1300" b="0" i="0" u="none" strike="noStrike" cap="none">
                <a:solidFill>
                  <a:schemeClr val="dk2"/>
                </a:solidFill>
                <a:latin typeface="Gothic A1"/>
                <a:ea typeface="Gothic A1"/>
                <a:cs typeface="Gothic A1"/>
                <a:sym typeface="Gothic A1"/>
              </a:defRPr>
            </a:lvl1pPr>
            <a:lvl2pPr marL="914400" marR="0" lvl="1"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2pPr>
            <a:lvl3pPr marL="1371600" marR="0" lvl="2"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3pPr>
            <a:lvl4pPr marL="1828800" marR="0" lvl="3"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4pPr>
            <a:lvl5pPr marL="2286000" marR="0" lvl="4"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5pPr>
            <a:lvl6pPr marL="2743200" marR="0" lvl="5"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6pPr>
            <a:lvl7pPr marL="3200400" marR="0" lvl="6"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7pPr>
            <a:lvl8pPr marL="3657600" marR="0" lvl="7" indent="-298450" algn="l" rtl="0">
              <a:lnSpc>
                <a:spcPct val="115000"/>
              </a:lnSpc>
              <a:spcBef>
                <a:spcPts val="1600"/>
              </a:spcBef>
              <a:spcAft>
                <a:spcPts val="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8pPr>
            <a:lvl9pPr marL="4114800" marR="0" lvl="8" indent="-298450" algn="l" rtl="0">
              <a:lnSpc>
                <a:spcPct val="115000"/>
              </a:lnSpc>
              <a:spcBef>
                <a:spcPts val="1600"/>
              </a:spcBef>
              <a:spcAft>
                <a:spcPts val="1600"/>
              </a:spcAft>
              <a:buClr>
                <a:schemeClr val="dk2"/>
              </a:buClr>
              <a:buSzPts val="1100"/>
              <a:buFont typeface="Gothic A1"/>
              <a:buChar char="■"/>
              <a:defRPr sz="1100" b="0" i="0" u="none" strike="noStrike" cap="none">
                <a:solidFill>
                  <a:schemeClr val="dk2"/>
                </a:solidFill>
                <a:latin typeface="Gothic A1"/>
                <a:ea typeface="Gothic A1"/>
                <a:cs typeface="Gothic A1"/>
                <a:sym typeface="Gothic A1"/>
              </a:defRPr>
            </a:lvl9pPr>
          </a:lstStyle>
          <a:p>
            <a:endParaRPr/>
          </a:p>
        </p:txBody>
      </p:sp>
      <p:sp>
        <p:nvSpPr>
          <p:cNvPr id="12" name="Google Shape;12;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1pPr>
            <a:lvl2pPr marL="0" marR="0" lvl="1"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2pPr>
            <a:lvl3pPr marL="0" marR="0" lvl="2"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3pPr>
            <a:lvl4pPr marL="0" marR="0" lvl="3"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4pPr>
            <a:lvl5pPr marL="0" marR="0" lvl="4"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5pPr>
            <a:lvl6pPr marL="0" marR="0" lvl="5"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6pPr>
            <a:lvl7pPr marL="0" marR="0" lvl="6"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7pPr>
            <a:lvl8pPr marL="0" marR="0" lvl="7"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8pPr>
            <a:lvl9pPr marL="0" marR="0" lvl="8" indent="0" algn="r" rtl="0">
              <a:spcBef>
                <a:spcPts val="0"/>
              </a:spcBef>
              <a:spcAft>
                <a:spcPts val="0"/>
              </a:spcAft>
              <a:buClr>
                <a:schemeClr val="lt1"/>
              </a:buClr>
              <a:buSzPts val="1333"/>
              <a:buFont typeface="Lato"/>
              <a:buNone/>
              <a:defRPr sz="1333"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latin typeface="Gothic A1"/>
              <a:ea typeface="Gothic A1"/>
              <a:cs typeface="Gothic A1"/>
              <a:sym typeface="Gothic A1"/>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guide id="3" pos="384">
          <p15:clr>
            <a:srgbClr val="EA4335"/>
          </p15:clr>
        </p15:guide>
        <p15:guide id="4" orient="horz" pos="384">
          <p15:clr>
            <a:srgbClr val="EA4335"/>
          </p15:clr>
        </p15:guide>
        <p15:guide id="5" orient="horz" pos="3916">
          <p15:clr>
            <a:srgbClr val="EA4335"/>
          </p15:clr>
        </p15:guide>
        <p15:guide id="6" pos="2112">
          <p15:clr>
            <a:srgbClr val="EA4335"/>
          </p15:clr>
        </p15:guide>
        <p15:guide id="7" pos="5568">
          <p15:clr>
            <a:srgbClr val="EA4335"/>
          </p15:clr>
        </p15:guide>
        <p15:guide id="8" pos="729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7.png"/><Relationship Id="rId7" Type="http://schemas.openxmlformats.org/officeDocument/2006/relationships/image" Target="../media/image62.png"/><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49.png"/><Relationship Id="rId9" Type="http://schemas.openxmlformats.org/officeDocument/2006/relationships/image" Target="../media/image64.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23.jpeg"/><Relationship Id="rId5" Type="http://schemas.openxmlformats.org/officeDocument/2006/relationships/diagramLayout" Target="../diagrams/layout1.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svg"/></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1.png"/><Relationship Id="rId7" Type="http://schemas.openxmlformats.org/officeDocument/2006/relationships/image" Target="../media/image80.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5.png"/><Relationship Id="rId5" Type="http://schemas.openxmlformats.org/officeDocument/2006/relationships/image" Target="../media/image78.svg"/><Relationship Id="rId10"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83.png"/></Relationships>
</file>

<file path=ppt/slides/_rels/slide3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2.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80.svg"/><Relationship Id="rId2" Type="http://schemas.openxmlformats.org/officeDocument/2006/relationships/notesSlide" Target="../notesSlides/notesSlide34.xml"/><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79.png"/><Relationship Id="rId5" Type="http://schemas.openxmlformats.org/officeDocument/2006/relationships/image" Target="../media/image88.png"/><Relationship Id="rId15" Type="http://schemas.openxmlformats.org/officeDocument/2006/relationships/image" Target="../media/image94.jpeg"/><Relationship Id="rId10" Type="http://schemas.openxmlformats.org/officeDocument/2006/relationships/image" Target="../media/image78.svg"/><Relationship Id="rId4" Type="http://schemas.openxmlformats.org/officeDocument/2006/relationships/image" Target="../media/image87.png"/><Relationship Id="rId9" Type="http://schemas.openxmlformats.org/officeDocument/2006/relationships/image" Target="../media/image77.png"/><Relationship Id="rId14" Type="http://schemas.openxmlformats.org/officeDocument/2006/relationships/image" Target="../media/image9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pic>
        <p:nvPicPr>
          <p:cNvPr id="119" name="Google Shape;119;p1"/>
          <p:cNvPicPr preferRelativeResize="0"/>
          <p:nvPr/>
        </p:nvPicPr>
        <p:blipFill rotWithShape="1">
          <a:blip r:embed="rId4">
            <a:alphaModFix/>
          </a:blip>
          <a:srcRect/>
          <a:stretch/>
        </p:blipFill>
        <p:spPr>
          <a:xfrm>
            <a:off x="0" y="5672073"/>
            <a:ext cx="12192000" cy="1185927"/>
          </a:xfrm>
          <a:prstGeom prst="rect">
            <a:avLst/>
          </a:prstGeom>
          <a:noFill/>
          <a:ln>
            <a:noFill/>
          </a:ln>
        </p:spPr>
      </p:pic>
      <p:sp>
        <p:nvSpPr>
          <p:cNvPr id="120" name="Google Shape;120;p1"/>
          <p:cNvSpPr txBox="1"/>
          <p:nvPr/>
        </p:nvSpPr>
        <p:spPr>
          <a:xfrm>
            <a:off x="6224956" y="2250827"/>
            <a:ext cx="5671901" cy="2356339"/>
          </a:xfrm>
          <a:prstGeom prst="rect">
            <a:avLst/>
          </a:prstGeom>
          <a:noFill/>
          <a:ln>
            <a:noFill/>
          </a:ln>
        </p:spPr>
        <p:txBody>
          <a:bodyPr spcFirstLastPara="1" wrap="square" lIns="121900" tIns="121900" rIns="121900" bIns="121900" anchor="ctr" anchorCtr="0">
            <a:noAutofit/>
          </a:bodyPr>
          <a:lstStyle/>
          <a:p>
            <a:pPr marL="0" marR="0" lvl="0" indent="0" rtl="0">
              <a:lnSpc>
                <a:spcPct val="150000"/>
              </a:lnSpc>
              <a:spcBef>
                <a:spcPts val="0"/>
              </a:spcBef>
              <a:spcAft>
                <a:spcPts val="0"/>
              </a:spcAft>
              <a:buClr>
                <a:srgbClr val="000000"/>
              </a:buClr>
              <a:buSzPts val="3733"/>
              <a:buFont typeface="Arial"/>
              <a:buNone/>
            </a:pPr>
            <a:r>
              <a:rPr lang="en-US" sz="4400" b="1" i="0" u="none" strike="noStrike" cap="none" dirty="0">
                <a:solidFill>
                  <a:schemeClr val="bg1"/>
                </a:solidFill>
                <a:latin typeface="Arial"/>
                <a:ea typeface="Arial"/>
                <a:cs typeface="Arial"/>
                <a:sym typeface="Arial"/>
              </a:rPr>
              <a:t>Milford, DE</a:t>
            </a:r>
          </a:p>
          <a:p>
            <a:pPr marL="0" marR="0" lvl="0" indent="0" rtl="0">
              <a:lnSpc>
                <a:spcPct val="150000"/>
              </a:lnSpc>
              <a:spcBef>
                <a:spcPts val="0"/>
              </a:spcBef>
              <a:spcAft>
                <a:spcPts val="0"/>
              </a:spcAft>
              <a:buClr>
                <a:srgbClr val="000000"/>
              </a:buClr>
              <a:buSzPts val="3733"/>
              <a:buFont typeface="Arial"/>
              <a:buNone/>
            </a:pPr>
            <a:r>
              <a:rPr lang="en-US" sz="2400" b="1" dirty="0">
                <a:solidFill>
                  <a:schemeClr val="bg1"/>
                </a:solidFill>
              </a:rPr>
              <a:t>The National Community Survey</a:t>
            </a:r>
            <a:r>
              <a:rPr kumimoji="0" lang="en-US" sz="2400" b="1" i="0" u="none" strike="noStrike" kern="0" cap="none" spc="0" normalizeH="0" baseline="0" noProof="0" dirty="0">
                <a:ln>
                  <a:noFill/>
                </a:ln>
                <a:solidFill>
                  <a:srgbClr val="FFFFFF"/>
                </a:solidFill>
                <a:effectLst/>
                <a:uLnTx/>
                <a:uFillTx/>
                <a:latin typeface="Arial"/>
                <a:ea typeface="Arial"/>
                <a:cs typeface="Arial"/>
                <a:sym typeface="Arial"/>
              </a:rPr>
              <a:t>™</a:t>
            </a:r>
            <a:br>
              <a:rPr lang="en-US" sz="2400" b="1" i="0" u="none" strike="noStrike" cap="none" dirty="0">
                <a:solidFill>
                  <a:srgbClr val="FFFFFF"/>
                </a:solidFill>
                <a:latin typeface="Arial"/>
                <a:ea typeface="Arial"/>
                <a:cs typeface="Arial"/>
                <a:sym typeface="Arial"/>
              </a:rPr>
            </a:br>
            <a:r>
              <a:rPr lang="en-US" sz="2400" b="1" i="0" u="none" strike="noStrike" cap="none" dirty="0">
                <a:solidFill>
                  <a:srgbClr val="FFFFFF"/>
                </a:solidFill>
                <a:latin typeface="Arial"/>
                <a:ea typeface="Arial"/>
                <a:cs typeface="Arial"/>
                <a:sym typeface="Arial"/>
              </a:rPr>
              <a:t>2025 Result</a:t>
            </a:r>
            <a:r>
              <a:rPr lang="en-US" sz="2400" b="1" dirty="0">
                <a:solidFill>
                  <a:srgbClr val="FFFFFF"/>
                </a:solidFill>
              </a:rPr>
              <a:t>s</a:t>
            </a:r>
          </a:p>
        </p:txBody>
      </p:sp>
      <p:pic>
        <p:nvPicPr>
          <p:cNvPr id="121" name="Google Shape;121;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3929" y="248878"/>
            <a:ext cx="2668564" cy="632247"/>
          </a:xfrm>
          <a:prstGeom prst="rect">
            <a:avLst/>
          </a:prstGeom>
          <a:noFill/>
          <a:ln>
            <a:noFill/>
          </a:ln>
        </p:spPr>
      </p:pic>
      <p:sp>
        <p:nvSpPr>
          <p:cNvPr id="122" name="Google Shape;122;p1"/>
          <p:cNvSpPr/>
          <p:nvPr/>
        </p:nvSpPr>
        <p:spPr>
          <a:xfrm>
            <a:off x="5943599" y="3276599"/>
            <a:ext cx="5050465" cy="50504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DA5C785B-758B-495C-4C6A-2B23BD01F340}"/>
              </a:ext>
            </a:extLst>
          </p:cNvPr>
          <p:cNvCxnSpPr>
            <a:cxnSpLocks/>
          </p:cNvCxnSpPr>
          <p:nvPr/>
        </p:nvCxnSpPr>
        <p:spPr>
          <a:xfrm>
            <a:off x="5967045" y="1709067"/>
            <a:ext cx="0" cy="34398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logo&#10;&#10;Description automatically generated">
            <a:extLst>
              <a:ext uri="{FF2B5EF4-FFF2-40B4-BE49-F238E27FC236}">
                <a16:creationId xmlns:a16="http://schemas.microsoft.com/office/drawing/2014/main" id="{09BCC591-FA14-D83B-C67A-A6E9955BED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520" t="20908" r="11658" b="19746"/>
          <a:stretch/>
        </p:blipFill>
        <p:spPr>
          <a:xfrm>
            <a:off x="1197936" y="2566903"/>
            <a:ext cx="4604986" cy="18021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Balancing Quality and Importance</a:t>
            </a:r>
            <a:endParaRPr dirty="0"/>
          </a:p>
        </p:txBody>
      </p:sp>
      <p:pic>
        <p:nvPicPr>
          <p:cNvPr id="6" name="Picture 5">
            <a:extLst>
              <a:ext uri="{FF2B5EF4-FFF2-40B4-BE49-F238E27FC236}">
                <a16:creationId xmlns:a16="http://schemas.microsoft.com/office/drawing/2014/main" id="{033AC01C-35B8-39B1-9757-0BB6CE3F78C0}"/>
              </a:ext>
            </a:extLst>
          </p:cNvPr>
          <p:cNvPicPr>
            <a:picLocks noChangeAspect="1"/>
          </p:cNvPicPr>
          <p:nvPr/>
        </p:nvPicPr>
        <p:blipFill>
          <a:blip r:embed="rId3"/>
          <a:stretch>
            <a:fillRect/>
          </a:stretch>
        </p:blipFill>
        <p:spPr>
          <a:xfrm>
            <a:off x="105634" y="1252537"/>
            <a:ext cx="11967833" cy="5603792"/>
          </a:xfrm>
          <a:prstGeom prst="rect">
            <a:avLst/>
          </a:prstGeom>
        </p:spPr>
      </p:pic>
    </p:spTree>
    <p:extLst>
      <p:ext uri="{BB962C8B-B14F-4D97-AF65-F5344CB8AC3E}">
        <p14:creationId xmlns:p14="http://schemas.microsoft.com/office/powerpoint/2010/main" val="115749977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600"/>
              <a:t>Comparisons to National Benchmarks</a:t>
            </a:r>
            <a:endParaRPr/>
          </a:p>
        </p:txBody>
      </p:sp>
      <p:pic>
        <p:nvPicPr>
          <p:cNvPr id="230" name="Google Shape;230;p11"/>
          <p:cNvPicPr preferRelativeResize="0"/>
          <p:nvPr/>
        </p:nvPicPr>
        <p:blipFill rotWithShape="1">
          <a:blip r:embed="rId3">
            <a:alphaModFix/>
          </a:blip>
          <a:srcRect/>
          <a:stretch/>
        </p:blipFill>
        <p:spPr>
          <a:xfrm>
            <a:off x="0" y="6167323"/>
            <a:ext cx="12192000" cy="470433"/>
          </a:xfrm>
          <a:prstGeom prst="rect">
            <a:avLst/>
          </a:prstGeom>
          <a:noFill/>
          <a:ln>
            <a:noFill/>
          </a:ln>
        </p:spPr>
      </p:pic>
      <p:sp>
        <p:nvSpPr>
          <p:cNvPr id="7" name="Freeform: Shape 6">
            <a:extLst>
              <a:ext uri="{FF2B5EF4-FFF2-40B4-BE49-F238E27FC236}">
                <a16:creationId xmlns:a16="http://schemas.microsoft.com/office/drawing/2014/main" id="{92DCB1B8-8AD1-73D0-B8FF-C720B1CA53F7}"/>
              </a:ext>
            </a:extLst>
          </p:cNvPr>
          <p:cNvSpPr/>
          <p:nvPr/>
        </p:nvSpPr>
        <p:spPr>
          <a:xfrm rot="5400000">
            <a:off x="2811091" y="1491167"/>
            <a:ext cx="5947078" cy="3257600"/>
          </a:xfrm>
          <a:custGeom>
            <a:avLst/>
            <a:gdLst>
              <a:gd name="connsiteX0" fmla="*/ 0 w 2939281"/>
              <a:gd name="connsiteY0" fmla="*/ 956400 h 1912800"/>
              <a:gd name="connsiteX1" fmla="*/ 752128 w 2939281"/>
              <a:gd name="connsiteY1" fmla="*/ 0 h 1912800"/>
              <a:gd name="connsiteX2" fmla="*/ 752128 w 2939281"/>
              <a:gd name="connsiteY2" fmla="*/ 478200 h 1912800"/>
              <a:gd name="connsiteX3" fmla="*/ 1435026 w 2939281"/>
              <a:gd name="connsiteY3" fmla="*/ 478200 h 1912800"/>
              <a:gd name="connsiteX4" fmla="*/ 1504255 w 2939281"/>
              <a:gd name="connsiteY4" fmla="*/ 478200 h 1912800"/>
              <a:gd name="connsiteX5" fmla="*/ 2187153 w 2939281"/>
              <a:gd name="connsiteY5" fmla="*/ 478200 h 1912800"/>
              <a:gd name="connsiteX6" fmla="*/ 2187153 w 2939281"/>
              <a:gd name="connsiteY6" fmla="*/ 0 h 1912800"/>
              <a:gd name="connsiteX7" fmla="*/ 2939281 w 2939281"/>
              <a:gd name="connsiteY7" fmla="*/ 956400 h 1912800"/>
              <a:gd name="connsiteX8" fmla="*/ 2187153 w 2939281"/>
              <a:gd name="connsiteY8" fmla="*/ 1912800 h 1912800"/>
              <a:gd name="connsiteX9" fmla="*/ 2187153 w 2939281"/>
              <a:gd name="connsiteY9" fmla="*/ 1434600 h 1912800"/>
              <a:gd name="connsiteX10" fmla="*/ 1504255 w 2939281"/>
              <a:gd name="connsiteY10" fmla="*/ 1434600 h 1912800"/>
              <a:gd name="connsiteX11" fmla="*/ 1435026 w 2939281"/>
              <a:gd name="connsiteY11" fmla="*/ 1434600 h 1912800"/>
              <a:gd name="connsiteX12" fmla="*/ 752128 w 2939281"/>
              <a:gd name="connsiteY12" fmla="*/ 1434600 h 1912800"/>
              <a:gd name="connsiteX13" fmla="*/ 752128 w 2939281"/>
              <a:gd name="connsiteY13" fmla="*/ 1912800 h 19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9281" h="1912800">
                <a:moveTo>
                  <a:pt x="0" y="956400"/>
                </a:moveTo>
                <a:lnTo>
                  <a:pt x="752128" y="0"/>
                </a:lnTo>
                <a:lnTo>
                  <a:pt x="752128" y="478200"/>
                </a:lnTo>
                <a:lnTo>
                  <a:pt x="1435026" y="478200"/>
                </a:lnTo>
                <a:lnTo>
                  <a:pt x="1504255" y="478200"/>
                </a:lnTo>
                <a:lnTo>
                  <a:pt x="2187153" y="478200"/>
                </a:lnTo>
                <a:lnTo>
                  <a:pt x="2187153" y="0"/>
                </a:lnTo>
                <a:lnTo>
                  <a:pt x="2939281" y="956400"/>
                </a:lnTo>
                <a:lnTo>
                  <a:pt x="2187153" y="1912800"/>
                </a:lnTo>
                <a:lnTo>
                  <a:pt x="2187153" y="1434600"/>
                </a:lnTo>
                <a:lnTo>
                  <a:pt x="1504255" y="1434600"/>
                </a:lnTo>
                <a:lnTo>
                  <a:pt x="1435026" y="1434600"/>
                </a:lnTo>
                <a:lnTo>
                  <a:pt x="752128" y="1434600"/>
                </a:lnTo>
                <a:lnTo>
                  <a:pt x="752128" y="1912800"/>
                </a:lnTo>
                <a:close/>
              </a:path>
            </a:pathLst>
          </a:custGeom>
          <a:gradFill flip="none" rotWithShape="1">
            <a:gsLst>
              <a:gs pos="0">
                <a:srgbClr val="132D29"/>
              </a:gs>
              <a:gs pos="48000">
                <a:srgbClr val="368277"/>
              </a:gs>
              <a:gs pos="100000">
                <a:srgbClr val="8DCFC6"/>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EA4FCC96-D2BB-8822-51AD-14B7A38A0DA3}"/>
              </a:ext>
            </a:extLst>
          </p:cNvPr>
          <p:cNvGrpSpPr/>
          <p:nvPr/>
        </p:nvGrpSpPr>
        <p:grpSpPr>
          <a:xfrm>
            <a:off x="6096000" y="1798902"/>
            <a:ext cx="5753100" cy="2642129"/>
            <a:chOff x="7167159" y="3873582"/>
            <a:chExt cx="1095300" cy="1296390"/>
          </a:xfrm>
        </p:grpSpPr>
        <p:sp>
          <p:nvSpPr>
            <p:cNvPr id="10" name="Freeform: Shape 9">
              <a:extLst>
                <a:ext uri="{FF2B5EF4-FFF2-40B4-BE49-F238E27FC236}">
                  <a16:creationId xmlns:a16="http://schemas.microsoft.com/office/drawing/2014/main" id="{F26815D4-8F98-CCAC-5357-27254D1C06D2}"/>
                </a:ext>
              </a:extLst>
            </p:cNvPr>
            <p:cNvSpPr/>
            <p:nvPr/>
          </p:nvSpPr>
          <p:spPr>
            <a:xfrm>
              <a:off x="7167159" y="3873582"/>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132D2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0</a:t>
              </a:r>
              <a:r>
                <a:rPr lang="en-US" sz="3600" b="0" i="0" kern="1200" dirty="0"/>
                <a:t> received </a:t>
              </a:r>
              <a:r>
                <a:rPr lang="en-US" sz="3600" b="1" i="0" kern="1200" dirty="0"/>
                <a:t>higher</a:t>
              </a:r>
              <a:r>
                <a:rPr lang="en-US" sz="3600" b="0" i="0" kern="1200" dirty="0"/>
                <a:t> ratings</a:t>
              </a:r>
              <a:endParaRPr lang="en-US" sz="3600" kern="1200" dirty="0"/>
            </a:p>
          </p:txBody>
        </p:sp>
        <p:sp>
          <p:nvSpPr>
            <p:cNvPr id="11" name="Freeform: Shape 10">
              <a:extLst>
                <a:ext uri="{FF2B5EF4-FFF2-40B4-BE49-F238E27FC236}">
                  <a16:creationId xmlns:a16="http://schemas.microsoft.com/office/drawing/2014/main" id="{DBA82D5D-40D7-CC28-FAE4-0E67C8BEC20F}"/>
                </a:ext>
              </a:extLst>
            </p:cNvPr>
            <p:cNvSpPr/>
            <p:nvPr/>
          </p:nvSpPr>
          <p:spPr>
            <a:xfrm>
              <a:off x="7167159" y="4322333"/>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132D2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97</a:t>
              </a:r>
              <a:r>
                <a:rPr lang="en-US" sz="3600" b="0" i="0" kern="1200" dirty="0"/>
                <a:t> received </a:t>
              </a:r>
              <a:r>
                <a:rPr lang="en-US" sz="3600" b="1" i="0" kern="1200" dirty="0"/>
                <a:t>similar</a:t>
              </a:r>
              <a:r>
                <a:rPr lang="en-US" sz="3600" b="0" i="0" kern="1200" dirty="0"/>
                <a:t> ratings</a:t>
              </a:r>
              <a:endParaRPr lang="en-US" sz="3600" kern="1200" dirty="0"/>
            </a:p>
          </p:txBody>
        </p:sp>
        <p:sp>
          <p:nvSpPr>
            <p:cNvPr id="12" name="Freeform: Shape 11">
              <a:extLst>
                <a:ext uri="{FF2B5EF4-FFF2-40B4-BE49-F238E27FC236}">
                  <a16:creationId xmlns:a16="http://schemas.microsoft.com/office/drawing/2014/main" id="{27B07CA5-41BC-407F-1148-1AF7CEEAA63A}"/>
                </a:ext>
              </a:extLst>
            </p:cNvPr>
            <p:cNvSpPr/>
            <p:nvPr/>
          </p:nvSpPr>
          <p:spPr>
            <a:xfrm>
              <a:off x="7167159" y="4771083"/>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132D2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26</a:t>
              </a:r>
              <a:r>
                <a:rPr lang="en-US" sz="3600" b="0" i="0" kern="1200" dirty="0"/>
                <a:t> received </a:t>
              </a:r>
              <a:r>
                <a:rPr lang="en-US" sz="3600" b="1" i="0" kern="1200" dirty="0"/>
                <a:t>lower</a:t>
              </a:r>
              <a:r>
                <a:rPr lang="en-US" sz="3600" b="0" i="0" kern="1200" dirty="0"/>
                <a:t> ratings</a:t>
              </a:r>
              <a:endParaRPr lang="en-US" sz="3600" kern="1200" dirty="0"/>
            </a:p>
          </p:txBody>
        </p:sp>
      </p:grpSp>
    </p:spTree>
    <p:extLst>
      <p:ext uri="{BB962C8B-B14F-4D97-AF65-F5344CB8AC3E}">
        <p14:creationId xmlns:p14="http://schemas.microsoft.com/office/powerpoint/2010/main" val="20463555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600" dirty="0"/>
              <a:t>Comparisons to Previous Survey (2022)</a:t>
            </a:r>
            <a:endParaRPr dirty="0"/>
          </a:p>
        </p:txBody>
      </p:sp>
      <p:pic>
        <p:nvPicPr>
          <p:cNvPr id="230" name="Google Shape;230;p11"/>
          <p:cNvPicPr preferRelativeResize="0"/>
          <p:nvPr/>
        </p:nvPicPr>
        <p:blipFill rotWithShape="1">
          <a:blip r:embed="rId3">
            <a:alphaModFix/>
          </a:blip>
          <a:srcRect/>
          <a:stretch/>
        </p:blipFill>
        <p:spPr>
          <a:xfrm>
            <a:off x="0" y="6167323"/>
            <a:ext cx="12192000" cy="470433"/>
          </a:xfrm>
          <a:prstGeom prst="rect">
            <a:avLst/>
          </a:prstGeom>
          <a:noFill/>
          <a:ln>
            <a:noFill/>
          </a:ln>
        </p:spPr>
      </p:pic>
      <p:sp>
        <p:nvSpPr>
          <p:cNvPr id="7" name="Freeform: Shape 6">
            <a:extLst>
              <a:ext uri="{FF2B5EF4-FFF2-40B4-BE49-F238E27FC236}">
                <a16:creationId xmlns:a16="http://schemas.microsoft.com/office/drawing/2014/main" id="{92DCB1B8-8AD1-73D0-B8FF-C720B1CA53F7}"/>
              </a:ext>
            </a:extLst>
          </p:cNvPr>
          <p:cNvSpPr/>
          <p:nvPr/>
        </p:nvSpPr>
        <p:spPr>
          <a:xfrm rot="5400000">
            <a:off x="2811091" y="1491167"/>
            <a:ext cx="5947078" cy="3257600"/>
          </a:xfrm>
          <a:custGeom>
            <a:avLst/>
            <a:gdLst>
              <a:gd name="connsiteX0" fmla="*/ 0 w 2939281"/>
              <a:gd name="connsiteY0" fmla="*/ 956400 h 1912800"/>
              <a:gd name="connsiteX1" fmla="*/ 752128 w 2939281"/>
              <a:gd name="connsiteY1" fmla="*/ 0 h 1912800"/>
              <a:gd name="connsiteX2" fmla="*/ 752128 w 2939281"/>
              <a:gd name="connsiteY2" fmla="*/ 478200 h 1912800"/>
              <a:gd name="connsiteX3" fmla="*/ 1435026 w 2939281"/>
              <a:gd name="connsiteY3" fmla="*/ 478200 h 1912800"/>
              <a:gd name="connsiteX4" fmla="*/ 1504255 w 2939281"/>
              <a:gd name="connsiteY4" fmla="*/ 478200 h 1912800"/>
              <a:gd name="connsiteX5" fmla="*/ 2187153 w 2939281"/>
              <a:gd name="connsiteY5" fmla="*/ 478200 h 1912800"/>
              <a:gd name="connsiteX6" fmla="*/ 2187153 w 2939281"/>
              <a:gd name="connsiteY6" fmla="*/ 0 h 1912800"/>
              <a:gd name="connsiteX7" fmla="*/ 2939281 w 2939281"/>
              <a:gd name="connsiteY7" fmla="*/ 956400 h 1912800"/>
              <a:gd name="connsiteX8" fmla="*/ 2187153 w 2939281"/>
              <a:gd name="connsiteY8" fmla="*/ 1912800 h 1912800"/>
              <a:gd name="connsiteX9" fmla="*/ 2187153 w 2939281"/>
              <a:gd name="connsiteY9" fmla="*/ 1434600 h 1912800"/>
              <a:gd name="connsiteX10" fmla="*/ 1504255 w 2939281"/>
              <a:gd name="connsiteY10" fmla="*/ 1434600 h 1912800"/>
              <a:gd name="connsiteX11" fmla="*/ 1435026 w 2939281"/>
              <a:gd name="connsiteY11" fmla="*/ 1434600 h 1912800"/>
              <a:gd name="connsiteX12" fmla="*/ 752128 w 2939281"/>
              <a:gd name="connsiteY12" fmla="*/ 1434600 h 1912800"/>
              <a:gd name="connsiteX13" fmla="*/ 752128 w 2939281"/>
              <a:gd name="connsiteY13" fmla="*/ 1912800 h 19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9281" h="1912800">
                <a:moveTo>
                  <a:pt x="0" y="956400"/>
                </a:moveTo>
                <a:lnTo>
                  <a:pt x="752128" y="0"/>
                </a:lnTo>
                <a:lnTo>
                  <a:pt x="752128" y="478200"/>
                </a:lnTo>
                <a:lnTo>
                  <a:pt x="1435026" y="478200"/>
                </a:lnTo>
                <a:lnTo>
                  <a:pt x="1504255" y="478200"/>
                </a:lnTo>
                <a:lnTo>
                  <a:pt x="2187153" y="478200"/>
                </a:lnTo>
                <a:lnTo>
                  <a:pt x="2187153" y="0"/>
                </a:lnTo>
                <a:lnTo>
                  <a:pt x="2939281" y="956400"/>
                </a:lnTo>
                <a:lnTo>
                  <a:pt x="2187153" y="1912800"/>
                </a:lnTo>
                <a:lnTo>
                  <a:pt x="2187153" y="1434600"/>
                </a:lnTo>
                <a:lnTo>
                  <a:pt x="1504255" y="1434600"/>
                </a:lnTo>
                <a:lnTo>
                  <a:pt x="1435026" y="1434600"/>
                </a:lnTo>
                <a:lnTo>
                  <a:pt x="752128" y="1434600"/>
                </a:lnTo>
                <a:lnTo>
                  <a:pt x="752128" y="1912800"/>
                </a:lnTo>
                <a:close/>
              </a:path>
            </a:pathLst>
          </a:custGeom>
          <a:gradFill flip="none" rotWithShape="1">
            <a:gsLst>
              <a:gs pos="0">
                <a:srgbClr val="97BB57"/>
              </a:gs>
              <a:gs pos="48000">
                <a:srgbClr val="B0CB7F"/>
              </a:gs>
              <a:gs pos="100000">
                <a:srgbClr val="DCE8C6"/>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EA4FCC96-D2BB-8822-51AD-14B7A38A0DA3}"/>
              </a:ext>
            </a:extLst>
          </p:cNvPr>
          <p:cNvGrpSpPr/>
          <p:nvPr/>
        </p:nvGrpSpPr>
        <p:grpSpPr>
          <a:xfrm>
            <a:off x="6096000" y="1798902"/>
            <a:ext cx="5753100" cy="2642129"/>
            <a:chOff x="7167159" y="3873582"/>
            <a:chExt cx="1095300" cy="1296390"/>
          </a:xfrm>
        </p:grpSpPr>
        <p:sp>
          <p:nvSpPr>
            <p:cNvPr id="10" name="Freeform: Shape 9">
              <a:extLst>
                <a:ext uri="{FF2B5EF4-FFF2-40B4-BE49-F238E27FC236}">
                  <a16:creationId xmlns:a16="http://schemas.microsoft.com/office/drawing/2014/main" id="{F26815D4-8F98-CCAC-5357-27254D1C06D2}"/>
                </a:ext>
              </a:extLst>
            </p:cNvPr>
            <p:cNvSpPr/>
            <p:nvPr/>
          </p:nvSpPr>
          <p:spPr>
            <a:xfrm>
              <a:off x="7167159" y="3873582"/>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B0CB7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7</a:t>
              </a:r>
              <a:r>
                <a:rPr lang="en-US" sz="3600" b="0" i="0" kern="1200" dirty="0"/>
                <a:t> received </a:t>
              </a:r>
              <a:r>
                <a:rPr lang="en-US" sz="3600" b="1" i="0" kern="1200" dirty="0"/>
                <a:t>higher</a:t>
              </a:r>
              <a:r>
                <a:rPr lang="en-US" sz="3600" b="0" i="0" kern="1200" dirty="0"/>
                <a:t> ratings</a:t>
              </a:r>
              <a:endParaRPr lang="en-US" sz="3600" kern="1200" dirty="0"/>
            </a:p>
          </p:txBody>
        </p:sp>
        <p:sp>
          <p:nvSpPr>
            <p:cNvPr id="11" name="Freeform: Shape 10">
              <a:extLst>
                <a:ext uri="{FF2B5EF4-FFF2-40B4-BE49-F238E27FC236}">
                  <a16:creationId xmlns:a16="http://schemas.microsoft.com/office/drawing/2014/main" id="{DBA82D5D-40D7-CC28-FAE4-0E67C8BEC20F}"/>
                </a:ext>
              </a:extLst>
            </p:cNvPr>
            <p:cNvSpPr/>
            <p:nvPr/>
          </p:nvSpPr>
          <p:spPr>
            <a:xfrm>
              <a:off x="7167159" y="4322333"/>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B0CB7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76</a:t>
              </a:r>
              <a:r>
                <a:rPr lang="en-US" sz="3600" b="0" i="0" kern="1200" dirty="0"/>
                <a:t> received </a:t>
              </a:r>
              <a:r>
                <a:rPr lang="en-US" sz="3600" b="1" i="0" kern="1200" dirty="0"/>
                <a:t>similar</a:t>
              </a:r>
              <a:r>
                <a:rPr lang="en-US" sz="3600" b="0" i="0" kern="1200" dirty="0"/>
                <a:t> ratings</a:t>
              </a:r>
              <a:endParaRPr lang="en-US" sz="3600" kern="1200" dirty="0"/>
            </a:p>
          </p:txBody>
        </p:sp>
        <p:sp>
          <p:nvSpPr>
            <p:cNvPr id="12" name="Freeform: Shape 11">
              <a:extLst>
                <a:ext uri="{FF2B5EF4-FFF2-40B4-BE49-F238E27FC236}">
                  <a16:creationId xmlns:a16="http://schemas.microsoft.com/office/drawing/2014/main" id="{27B07CA5-41BC-407F-1148-1AF7CEEAA63A}"/>
                </a:ext>
              </a:extLst>
            </p:cNvPr>
            <p:cNvSpPr/>
            <p:nvPr/>
          </p:nvSpPr>
          <p:spPr>
            <a:xfrm>
              <a:off x="7167159" y="4771083"/>
              <a:ext cx="1095300" cy="398889"/>
            </a:xfrm>
            <a:custGeom>
              <a:avLst/>
              <a:gdLst>
                <a:gd name="connsiteX0" fmla="*/ 0 w 1095300"/>
                <a:gd name="connsiteY0" fmla="*/ 66483 h 398889"/>
                <a:gd name="connsiteX1" fmla="*/ 66483 w 1095300"/>
                <a:gd name="connsiteY1" fmla="*/ 0 h 398889"/>
                <a:gd name="connsiteX2" fmla="*/ 1028817 w 1095300"/>
                <a:gd name="connsiteY2" fmla="*/ 0 h 398889"/>
                <a:gd name="connsiteX3" fmla="*/ 1095300 w 1095300"/>
                <a:gd name="connsiteY3" fmla="*/ 66483 h 398889"/>
                <a:gd name="connsiteX4" fmla="*/ 1095300 w 1095300"/>
                <a:gd name="connsiteY4" fmla="*/ 332406 h 398889"/>
                <a:gd name="connsiteX5" fmla="*/ 1028817 w 1095300"/>
                <a:gd name="connsiteY5" fmla="*/ 398889 h 398889"/>
                <a:gd name="connsiteX6" fmla="*/ 66483 w 1095300"/>
                <a:gd name="connsiteY6" fmla="*/ 398889 h 398889"/>
                <a:gd name="connsiteX7" fmla="*/ 0 w 1095300"/>
                <a:gd name="connsiteY7" fmla="*/ 332406 h 398889"/>
                <a:gd name="connsiteX8" fmla="*/ 0 w 1095300"/>
                <a:gd name="connsiteY8" fmla="*/ 66483 h 3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0" h="398889">
                  <a:moveTo>
                    <a:pt x="0" y="66483"/>
                  </a:moveTo>
                  <a:cubicBezTo>
                    <a:pt x="0" y="29765"/>
                    <a:pt x="29765" y="0"/>
                    <a:pt x="66483" y="0"/>
                  </a:cubicBezTo>
                  <a:lnTo>
                    <a:pt x="1028817" y="0"/>
                  </a:lnTo>
                  <a:cubicBezTo>
                    <a:pt x="1065535" y="0"/>
                    <a:pt x="1095300" y="29765"/>
                    <a:pt x="1095300" y="66483"/>
                  </a:cubicBezTo>
                  <a:lnTo>
                    <a:pt x="1095300" y="332406"/>
                  </a:lnTo>
                  <a:cubicBezTo>
                    <a:pt x="1095300" y="369124"/>
                    <a:pt x="1065535" y="398889"/>
                    <a:pt x="1028817" y="398889"/>
                  </a:cubicBezTo>
                  <a:lnTo>
                    <a:pt x="66483" y="398889"/>
                  </a:lnTo>
                  <a:cubicBezTo>
                    <a:pt x="29765" y="398889"/>
                    <a:pt x="0" y="369124"/>
                    <a:pt x="0" y="332406"/>
                  </a:cubicBezTo>
                  <a:lnTo>
                    <a:pt x="0" y="66483"/>
                  </a:lnTo>
                  <a:close/>
                </a:path>
              </a:pathLst>
            </a:custGeom>
            <a:ln>
              <a:solidFill>
                <a:srgbClr val="B0CB7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72" tIns="57572" rIns="57572" bIns="57572" numCol="1" spcCol="1270" anchor="ctr" anchorCtr="0">
              <a:noAutofit/>
            </a:bodyPr>
            <a:lstStyle/>
            <a:p>
              <a:pPr marL="0" lvl="0" indent="0" defTabSz="444500">
                <a:lnSpc>
                  <a:spcPct val="90000"/>
                </a:lnSpc>
                <a:spcBef>
                  <a:spcPct val="0"/>
                </a:spcBef>
                <a:spcAft>
                  <a:spcPct val="35000"/>
                </a:spcAft>
                <a:buNone/>
              </a:pPr>
              <a:r>
                <a:rPr lang="en-US" sz="3600" b="1" i="0" kern="1200" dirty="0"/>
                <a:t>40</a:t>
              </a:r>
              <a:r>
                <a:rPr lang="en-US" sz="3600" b="0" i="0" kern="1200" dirty="0"/>
                <a:t> received </a:t>
              </a:r>
              <a:r>
                <a:rPr lang="en-US" sz="3600" b="1" i="0" kern="1200" dirty="0"/>
                <a:t>lower</a:t>
              </a:r>
              <a:r>
                <a:rPr lang="en-US" sz="3600" b="0" i="0" kern="1200" dirty="0"/>
                <a:t> ratings</a:t>
              </a:r>
              <a:endParaRPr lang="en-US" sz="3600" kern="1200" dirty="0"/>
            </a:p>
          </p:txBody>
        </p:sp>
      </p:grpSp>
    </p:spTree>
    <p:extLst>
      <p:ext uri="{BB962C8B-B14F-4D97-AF65-F5344CB8AC3E}">
        <p14:creationId xmlns:p14="http://schemas.microsoft.com/office/powerpoint/2010/main" val="42597632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56"/>
        <p:cNvGrpSpPr/>
        <p:nvPr/>
      </p:nvGrpSpPr>
      <p:grpSpPr>
        <a:xfrm>
          <a:off x="0" y="0"/>
          <a:ext cx="0" cy="0"/>
          <a:chOff x="0" y="0"/>
          <a:chExt cx="0" cy="0"/>
        </a:xfrm>
      </p:grpSpPr>
      <p:pic>
        <p:nvPicPr>
          <p:cNvPr id="257" name="Google Shape;257;p14"/>
          <p:cNvPicPr preferRelativeResize="0"/>
          <p:nvPr/>
        </p:nvPicPr>
        <p:blipFill rotWithShape="1">
          <a:blip r:embed="rId4">
            <a:alphaModFix/>
          </a:blip>
          <a:srcRect/>
          <a:stretch/>
        </p:blipFill>
        <p:spPr>
          <a:xfrm>
            <a:off x="1" y="0"/>
            <a:ext cx="5013956" cy="6858000"/>
          </a:xfrm>
          <a:prstGeom prst="rect">
            <a:avLst/>
          </a:prstGeom>
          <a:noFill/>
          <a:ln>
            <a:noFill/>
          </a:ln>
        </p:spPr>
      </p:pic>
      <p:sp>
        <p:nvSpPr>
          <p:cNvPr id="258" name="Google Shape;258;p14"/>
          <p:cNvSpPr txBox="1"/>
          <p:nvPr/>
        </p:nvSpPr>
        <p:spPr>
          <a:xfrm>
            <a:off x="342900" y="2152167"/>
            <a:ext cx="4090877" cy="1935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Key Findings</a:t>
            </a:r>
            <a:endParaRPr sz="3600" b="1" i="0" u="none" strike="noStrike" cap="none">
              <a:solidFill>
                <a:srgbClr val="FFFFFF"/>
              </a:solidFill>
              <a:latin typeface="Arial"/>
              <a:ea typeface="Arial"/>
              <a:cs typeface="Arial"/>
              <a:sym typeface="Arial"/>
            </a:endParaRPr>
          </a:p>
        </p:txBody>
      </p:sp>
      <p:pic>
        <p:nvPicPr>
          <p:cNvPr id="259" name="Google Shape;259;p14"/>
          <p:cNvPicPr preferRelativeResize="0"/>
          <p:nvPr/>
        </p:nvPicPr>
        <p:blipFill rotWithShape="1">
          <a:blip r:embed="rId5">
            <a:alphaModFix/>
          </a:blip>
          <a:srcRect/>
          <a:stretch/>
        </p:blipFill>
        <p:spPr>
          <a:xfrm>
            <a:off x="0" y="5672082"/>
            <a:ext cx="12192000" cy="1185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64"/>
        <p:cNvGrpSpPr/>
        <p:nvPr/>
      </p:nvGrpSpPr>
      <p:grpSpPr>
        <a:xfrm>
          <a:off x="0" y="0"/>
          <a:ext cx="0" cy="0"/>
          <a:chOff x="0" y="0"/>
          <a:chExt cx="0" cy="0"/>
        </a:xfrm>
      </p:grpSpPr>
      <p:sp>
        <p:nvSpPr>
          <p:cNvPr id="266" name="Google Shape;266;p15"/>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Milford’s quality of life ratings remain consistent with national trends.</a:t>
            </a:r>
            <a:endParaRPr sz="3200" b="1" i="0" u="none" strike="noStrike" cap="none" dirty="0">
              <a:solidFill>
                <a:schemeClr val="lt1"/>
              </a:solidFill>
              <a:latin typeface="Arial"/>
              <a:ea typeface="Arial"/>
              <a:cs typeface="Arial"/>
              <a:sym typeface="Arial"/>
            </a:endParaRPr>
          </a:p>
        </p:txBody>
      </p:sp>
      <p:sp>
        <p:nvSpPr>
          <p:cNvPr id="268" name="Google Shape;268;p15"/>
          <p:cNvSpPr txBox="1"/>
          <p:nvPr/>
        </p:nvSpPr>
        <p:spPr>
          <a:xfrm>
            <a:off x="10247890" y="977203"/>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dirty="0">
                <a:solidFill>
                  <a:schemeClr val="lt1"/>
                </a:solidFill>
                <a:latin typeface="Roboto" panose="02000000000000000000" pitchFamily="2" charset="0"/>
                <a:ea typeface="Roboto" panose="02000000000000000000" pitchFamily="2" charset="0"/>
                <a:cs typeface="Roboto" panose="02000000000000000000" pitchFamily="2" charset="0"/>
              </a:rPr>
              <a:t>1</a:t>
            </a:r>
            <a:endParaRPr lang="en-US" sz="22000" dirty="0">
              <a:latin typeface="Roboto" panose="02000000000000000000" pitchFamily="2" charset="0"/>
              <a:ea typeface="Roboto" panose="02000000000000000000" pitchFamily="2" charset="0"/>
              <a:cs typeface="Roboto" panose="02000000000000000000" pitchFamily="2" charset="0"/>
            </a:endParaRPr>
          </a:p>
        </p:txBody>
      </p:sp>
      <p:pic>
        <p:nvPicPr>
          <p:cNvPr id="269" name="Google Shape;269;p15"/>
          <p:cNvPicPr preferRelativeResize="0"/>
          <p:nvPr/>
        </p:nvPicPr>
        <p:blipFill rotWithShape="1">
          <a:blip r:embed="rId4">
            <a:alphaModFix/>
          </a:blip>
          <a:srcRect/>
          <a:stretch/>
        </p:blipFill>
        <p:spPr>
          <a:xfrm>
            <a:off x="0" y="5672082"/>
            <a:ext cx="12192000" cy="1185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b="1">
                <a:solidFill>
                  <a:schemeClr val="lt1"/>
                </a:solidFill>
              </a:rPr>
              <a:t>Overall Community Quality</a:t>
            </a:r>
            <a:endParaRPr/>
          </a:p>
        </p:txBody>
      </p:sp>
      <p:grpSp>
        <p:nvGrpSpPr>
          <p:cNvPr id="276" name="Google Shape;276;p16"/>
          <p:cNvGrpSpPr/>
          <p:nvPr/>
        </p:nvGrpSpPr>
        <p:grpSpPr>
          <a:xfrm>
            <a:off x="775688" y="1585943"/>
            <a:ext cx="5742400" cy="1457627"/>
            <a:chOff x="457222" y="2819276"/>
            <a:chExt cx="1346721" cy="384597"/>
          </a:xfrm>
        </p:grpSpPr>
        <p:grpSp>
          <p:nvGrpSpPr>
            <p:cNvPr id="277" name="Google Shape;277;p16"/>
            <p:cNvGrpSpPr/>
            <p:nvPr/>
          </p:nvGrpSpPr>
          <p:grpSpPr>
            <a:xfrm>
              <a:off x="457222" y="2819276"/>
              <a:ext cx="121249" cy="384597"/>
              <a:chOff x="1449858" y="3505200"/>
              <a:chExt cx="304800" cy="914400"/>
            </a:xfrm>
          </p:grpSpPr>
          <p:sp>
            <p:nvSpPr>
              <p:cNvPr id="278" name="Google Shape;278;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79" name="Google Shape;279;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80" name="Google Shape;280;p16"/>
            <p:cNvGrpSpPr/>
            <p:nvPr/>
          </p:nvGrpSpPr>
          <p:grpSpPr>
            <a:xfrm>
              <a:off x="593386" y="2819276"/>
              <a:ext cx="121249" cy="384597"/>
              <a:chOff x="1449858" y="3505200"/>
              <a:chExt cx="304800" cy="914400"/>
            </a:xfrm>
          </p:grpSpPr>
          <p:sp>
            <p:nvSpPr>
              <p:cNvPr id="281" name="Google Shape;281;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2" name="Google Shape;282;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83" name="Google Shape;283;p16"/>
            <p:cNvGrpSpPr/>
            <p:nvPr/>
          </p:nvGrpSpPr>
          <p:grpSpPr>
            <a:xfrm>
              <a:off x="729550" y="2819276"/>
              <a:ext cx="121249" cy="384597"/>
              <a:chOff x="1449858" y="3505200"/>
              <a:chExt cx="304800" cy="914400"/>
            </a:xfrm>
          </p:grpSpPr>
          <p:sp>
            <p:nvSpPr>
              <p:cNvPr id="284" name="Google Shape;284;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5" name="Google Shape;285;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86" name="Google Shape;286;p16"/>
            <p:cNvGrpSpPr/>
            <p:nvPr/>
          </p:nvGrpSpPr>
          <p:grpSpPr>
            <a:xfrm>
              <a:off x="865714" y="2819276"/>
              <a:ext cx="121249" cy="384597"/>
              <a:chOff x="1449858" y="3505200"/>
              <a:chExt cx="304800" cy="914400"/>
            </a:xfrm>
          </p:grpSpPr>
          <p:sp>
            <p:nvSpPr>
              <p:cNvPr id="287" name="Google Shape;287;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88" name="Google Shape;288;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89" name="Google Shape;289;p16"/>
            <p:cNvGrpSpPr/>
            <p:nvPr/>
          </p:nvGrpSpPr>
          <p:grpSpPr>
            <a:xfrm>
              <a:off x="1001879" y="2819276"/>
              <a:ext cx="121249" cy="384597"/>
              <a:chOff x="1449858" y="3505200"/>
              <a:chExt cx="304800" cy="914400"/>
            </a:xfrm>
          </p:grpSpPr>
          <p:sp>
            <p:nvSpPr>
              <p:cNvPr id="290" name="Google Shape;290;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1" name="Google Shape;291;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92" name="Google Shape;292;p16"/>
            <p:cNvGrpSpPr/>
            <p:nvPr/>
          </p:nvGrpSpPr>
          <p:grpSpPr>
            <a:xfrm>
              <a:off x="1138043" y="2819276"/>
              <a:ext cx="121249" cy="384597"/>
              <a:chOff x="1449858" y="3505200"/>
              <a:chExt cx="304800" cy="914400"/>
            </a:xfrm>
          </p:grpSpPr>
          <p:sp>
            <p:nvSpPr>
              <p:cNvPr id="293" name="Google Shape;293;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4" name="Google Shape;294;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295" name="Google Shape;295;p16"/>
            <p:cNvGrpSpPr/>
            <p:nvPr/>
          </p:nvGrpSpPr>
          <p:grpSpPr>
            <a:xfrm>
              <a:off x="1274208" y="2819276"/>
              <a:ext cx="121249" cy="384597"/>
              <a:chOff x="1449858" y="3505200"/>
              <a:chExt cx="304800" cy="914400"/>
            </a:xfrm>
          </p:grpSpPr>
          <p:sp>
            <p:nvSpPr>
              <p:cNvPr id="296" name="Google Shape;296;p16"/>
              <p:cNvSpPr/>
              <p:nvPr/>
            </p:nvSpPr>
            <p:spPr>
              <a:xfrm>
                <a:off x="1449858" y="3505200"/>
                <a:ext cx="304800" cy="304800"/>
              </a:xfrm>
              <a:prstGeom prst="ellipse">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7" name="Google Shape;297;p16"/>
              <p:cNvSpPr/>
              <p:nvPr/>
            </p:nvSpPr>
            <p:spPr>
              <a:xfrm rot="-5400000">
                <a:off x="1297458" y="3962400"/>
                <a:ext cx="609600" cy="304800"/>
              </a:xfrm>
              <a:prstGeom prst="flowChartDelay">
                <a:avLst/>
              </a:prstGeom>
              <a:solidFill>
                <a:srgbClr val="132D29"/>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dirty="0">
                  <a:solidFill>
                    <a:srgbClr val="FFFFFF"/>
                  </a:solidFill>
                  <a:latin typeface="Arial"/>
                  <a:ea typeface="Arial"/>
                  <a:cs typeface="Arial"/>
                  <a:sym typeface="Arial"/>
                </a:endParaRPr>
              </a:p>
            </p:txBody>
          </p:sp>
        </p:grpSp>
        <p:grpSp>
          <p:nvGrpSpPr>
            <p:cNvPr id="298" name="Google Shape;298;p16"/>
            <p:cNvGrpSpPr/>
            <p:nvPr/>
          </p:nvGrpSpPr>
          <p:grpSpPr>
            <a:xfrm>
              <a:off x="1410372" y="2819276"/>
              <a:ext cx="121249" cy="384597"/>
              <a:chOff x="1449858" y="3505200"/>
              <a:chExt cx="304800" cy="914400"/>
            </a:xfrm>
          </p:grpSpPr>
          <p:sp>
            <p:nvSpPr>
              <p:cNvPr id="299" name="Google Shape;299;p16"/>
              <p:cNvSpPr/>
              <p:nvPr/>
            </p:nvSpPr>
            <p:spPr>
              <a:xfrm>
                <a:off x="1449858" y="3505200"/>
                <a:ext cx="304800" cy="304800"/>
              </a:xfrm>
              <a:prstGeom prst="ellipse">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0" name="Google Shape;300;p16"/>
              <p:cNvSpPr/>
              <p:nvPr/>
            </p:nvSpPr>
            <p:spPr>
              <a:xfrm rot="-5400000">
                <a:off x="1297458" y="3962400"/>
                <a:ext cx="609600" cy="304800"/>
              </a:xfrm>
              <a:prstGeom prst="flowChartDelay">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301" name="Google Shape;301;p16"/>
            <p:cNvGrpSpPr/>
            <p:nvPr/>
          </p:nvGrpSpPr>
          <p:grpSpPr>
            <a:xfrm>
              <a:off x="1546537" y="2819276"/>
              <a:ext cx="121249" cy="384597"/>
              <a:chOff x="1449858" y="3505200"/>
              <a:chExt cx="304800" cy="914400"/>
            </a:xfrm>
          </p:grpSpPr>
          <p:sp>
            <p:nvSpPr>
              <p:cNvPr id="302" name="Google Shape;302;p16"/>
              <p:cNvSpPr/>
              <p:nvPr/>
            </p:nvSpPr>
            <p:spPr>
              <a:xfrm>
                <a:off x="1449858" y="3505200"/>
                <a:ext cx="304800" cy="304800"/>
              </a:xfrm>
              <a:prstGeom prst="ellipse">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3" name="Google Shape;303;p16"/>
              <p:cNvSpPr/>
              <p:nvPr/>
            </p:nvSpPr>
            <p:spPr>
              <a:xfrm rot="-5400000">
                <a:off x="1297458" y="3962400"/>
                <a:ext cx="609600" cy="304800"/>
              </a:xfrm>
              <a:prstGeom prst="flowChartDelay">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nvGrpSpPr>
            <p:cNvPr id="304" name="Google Shape;304;p16"/>
            <p:cNvGrpSpPr/>
            <p:nvPr/>
          </p:nvGrpSpPr>
          <p:grpSpPr>
            <a:xfrm>
              <a:off x="1682694" y="2819276"/>
              <a:ext cx="121249" cy="384597"/>
              <a:chOff x="1449858" y="3505200"/>
              <a:chExt cx="304800" cy="914400"/>
            </a:xfrm>
          </p:grpSpPr>
          <p:sp>
            <p:nvSpPr>
              <p:cNvPr id="305" name="Google Shape;305;p16"/>
              <p:cNvSpPr/>
              <p:nvPr/>
            </p:nvSpPr>
            <p:spPr>
              <a:xfrm>
                <a:off x="1449858" y="3505200"/>
                <a:ext cx="304800" cy="304800"/>
              </a:xfrm>
              <a:prstGeom prst="ellipse">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6" name="Google Shape;306;p16"/>
              <p:cNvSpPr/>
              <p:nvPr/>
            </p:nvSpPr>
            <p:spPr>
              <a:xfrm rot="-5400000">
                <a:off x="1297458" y="3962400"/>
                <a:ext cx="609600" cy="304800"/>
              </a:xfrm>
              <a:prstGeom prst="flowChartDelay">
                <a:avLst/>
              </a:prstGeom>
              <a:solidFill>
                <a:srgbClr val="FFFFFF"/>
              </a:solidFill>
              <a:ln w="28250" cap="flat" cmpd="sng">
                <a:solidFill>
                  <a:srgbClr val="285E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a:ea typeface="Arial"/>
                  <a:cs typeface="Arial"/>
                  <a:sym typeface="Arial"/>
                </a:endParaRPr>
              </a:p>
            </p:txBody>
          </p:sp>
        </p:grpSp>
      </p:grpSp>
      <p:sp>
        <p:nvSpPr>
          <p:cNvPr id="307" name="Google Shape;307;p16"/>
          <p:cNvSpPr txBox="1"/>
          <p:nvPr/>
        </p:nvSpPr>
        <p:spPr>
          <a:xfrm>
            <a:off x="535155" y="3251504"/>
            <a:ext cx="6312619" cy="16992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6D7674"/>
              </a:buClr>
              <a:buSzPts val="1200"/>
              <a:buFont typeface="Gothic A1"/>
              <a:buNone/>
            </a:pPr>
            <a:r>
              <a:rPr lang="en-US" sz="2400" b="0" i="0" u="none" strike="noStrike" cap="none" dirty="0">
                <a:solidFill>
                  <a:srgbClr val="1C3C35"/>
                </a:solidFill>
                <a:latin typeface="Arial"/>
                <a:ea typeface="Arial"/>
                <a:cs typeface="Arial"/>
                <a:sym typeface="Arial"/>
              </a:rPr>
              <a:t>About</a:t>
            </a:r>
            <a:endParaRPr sz="1800" dirty="0"/>
          </a:p>
          <a:p>
            <a:pPr marL="0" marR="0" lvl="0" indent="0" algn="ctr" rtl="0">
              <a:lnSpc>
                <a:spcPct val="115000"/>
              </a:lnSpc>
              <a:spcBef>
                <a:spcPts val="0"/>
              </a:spcBef>
              <a:spcAft>
                <a:spcPts val="0"/>
              </a:spcAft>
              <a:buClr>
                <a:srgbClr val="6D7674"/>
              </a:buClr>
              <a:buSzPts val="1200"/>
              <a:buFont typeface="Gothic A1"/>
              <a:buNone/>
            </a:pPr>
            <a:r>
              <a:rPr lang="en-US" sz="3200" b="1" i="0" u="none" strike="noStrike" cap="none" dirty="0">
                <a:solidFill>
                  <a:srgbClr val="1C3C35"/>
                </a:solidFill>
                <a:latin typeface="Arial"/>
                <a:ea typeface="Arial"/>
                <a:cs typeface="Arial"/>
                <a:sym typeface="Arial"/>
              </a:rPr>
              <a:t>7 in 10 </a:t>
            </a:r>
            <a:endParaRPr sz="3200" dirty="0"/>
          </a:p>
          <a:p>
            <a:pPr marR="0" lvl="0" algn="ctr" rtl="0">
              <a:lnSpc>
                <a:spcPct val="115000"/>
              </a:lnSpc>
              <a:spcBef>
                <a:spcPts val="0"/>
              </a:spcBef>
              <a:spcAft>
                <a:spcPts val="0"/>
              </a:spcAft>
              <a:buClr>
                <a:srgbClr val="6D7674"/>
              </a:buClr>
              <a:buSzPts val="1200"/>
            </a:pPr>
            <a:r>
              <a:rPr lang="en-US" sz="2400" b="0" i="0" u="none" strike="noStrike" cap="none" dirty="0">
                <a:solidFill>
                  <a:srgbClr val="1C3C35"/>
                </a:solidFill>
                <a:latin typeface="Arial"/>
                <a:ea typeface="Arial"/>
                <a:cs typeface="Arial"/>
                <a:sym typeface="Arial"/>
              </a:rPr>
              <a:t>residents gave </a:t>
            </a:r>
            <a:r>
              <a:rPr lang="en-US" sz="2400" b="1" i="0" u="none" strike="noStrike" cap="none" dirty="0">
                <a:solidFill>
                  <a:srgbClr val="1C3C35"/>
                </a:solidFill>
                <a:latin typeface="Arial"/>
                <a:ea typeface="Arial"/>
                <a:cs typeface="Arial"/>
                <a:sym typeface="Arial"/>
              </a:rPr>
              <a:t>excellent </a:t>
            </a:r>
            <a:r>
              <a:rPr lang="en-US" sz="2400" b="0" i="0" u="none" strike="noStrike" cap="none" dirty="0">
                <a:solidFill>
                  <a:srgbClr val="1C3C35"/>
                </a:solidFill>
                <a:latin typeface="Arial"/>
                <a:ea typeface="Arial"/>
                <a:cs typeface="Arial"/>
                <a:sym typeface="Arial"/>
              </a:rPr>
              <a:t>or</a:t>
            </a:r>
            <a:r>
              <a:rPr lang="en-US" sz="2400" b="1" i="0" u="none" strike="noStrike" cap="none" dirty="0">
                <a:solidFill>
                  <a:srgbClr val="1C3C35"/>
                </a:solidFill>
                <a:latin typeface="Arial"/>
                <a:ea typeface="Arial"/>
                <a:cs typeface="Arial"/>
                <a:sym typeface="Arial"/>
              </a:rPr>
              <a:t> good </a:t>
            </a:r>
            <a:r>
              <a:rPr lang="en-US" sz="2400" b="0" i="0" u="none" strike="noStrike" cap="none" dirty="0">
                <a:solidFill>
                  <a:srgbClr val="1C3C35"/>
                </a:solidFill>
                <a:latin typeface="Arial"/>
                <a:ea typeface="Arial"/>
                <a:cs typeface="Arial"/>
                <a:sym typeface="Arial"/>
              </a:rPr>
              <a:t>ratings to:</a:t>
            </a:r>
          </a:p>
          <a:p>
            <a:pPr marL="285750" marR="0" lvl="0" indent="-285750" algn="l" rtl="0">
              <a:spcBef>
                <a:spcPts val="0"/>
              </a:spcBef>
              <a:spcAft>
                <a:spcPts val="0"/>
              </a:spcAft>
              <a:buClr>
                <a:srgbClr val="1C3C35"/>
              </a:buClr>
              <a:buSzPts val="2400"/>
              <a:buFont typeface="Arial" panose="020B0604020202020204" pitchFamily="34" charset="0"/>
              <a:buChar char="•"/>
            </a:pPr>
            <a:endParaRPr lang="en-US" sz="1800" dirty="0">
              <a:solidFill>
                <a:srgbClr val="1C3C35"/>
              </a:solidFill>
              <a:latin typeface="Arial"/>
              <a:ea typeface="Arial"/>
              <a:cs typeface="Arial"/>
              <a:sym typeface="Arial"/>
            </a:endParaRPr>
          </a:p>
          <a:p>
            <a:pPr marL="285750" marR="0" lvl="0" indent="-285750" algn="l" rtl="0">
              <a:spcBef>
                <a:spcPts val="0"/>
              </a:spcBef>
              <a:spcAft>
                <a:spcPts val="0"/>
              </a:spcAft>
              <a:buClr>
                <a:srgbClr val="1C3C35"/>
              </a:buClr>
              <a:buSzPts val="2400"/>
              <a:buFont typeface="Arial" panose="020B0604020202020204" pitchFamily="34" charset="0"/>
              <a:buChar char="•"/>
            </a:pPr>
            <a:r>
              <a:rPr lang="en-US" sz="3200" dirty="0">
                <a:solidFill>
                  <a:srgbClr val="1C3C35"/>
                </a:solidFill>
                <a:latin typeface="Arial"/>
                <a:ea typeface="Arial"/>
                <a:cs typeface="Arial"/>
                <a:sym typeface="Arial"/>
              </a:rPr>
              <a:t>Milford as a place to live</a:t>
            </a:r>
            <a:endParaRPr lang="en-US" sz="3200" dirty="0"/>
          </a:p>
          <a:p>
            <a:pPr marL="457189" marR="0" lvl="0" indent="-304789" algn="l" rtl="0">
              <a:spcBef>
                <a:spcPts val="0"/>
              </a:spcBef>
              <a:spcAft>
                <a:spcPts val="0"/>
              </a:spcAft>
              <a:buClr>
                <a:schemeClr val="dk1"/>
              </a:buClr>
              <a:buSzPts val="2400"/>
              <a:buFont typeface="Arial"/>
              <a:buNone/>
            </a:pPr>
            <a:endParaRPr lang="en-US" sz="1400" dirty="0">
              <a:solidFill>
                <a:srgbClr val="1C3C35"/>
              </a:solidFill>
              <a:latin typeface="Arial"/>
              <a:ea typeface="Arial"/>
              <a:cs typeface="Arial"/>
              <a:sym typeface="Arial"/>
            </a:endParaRPr>
          </a:p>
          <a:p>
            <a:pPr marL="0" marR="0" lvl="0" indent="0" algn="ctr" rtl="0">
              <a:lnSpc>
                <a:spcPct val="115000"/>
              </a:lnSpc>
              <a:spcBef>
                <a:spcPts val="0"/>
              </a:spcBef>
              <a:spcAft>
                <a:spcPts val="0"/>
              </a:spcAft>
              <a:buClr>
                <a:srgbClr val="6D7674"/>
              </a:buClr>
              <a:buSzPts val="1200"/>
              <a:buFont typeface="Gothic A1"/>
              <a:buNone/>
            </a:pPr>
            <a:endParaRPr dirty="0"/>
          </a:p>
        </p:txBody>
      </p:sp>
      <p:sp>
        <p:nvSpPr>
          <p:cNvPr id="310" name="Google Shape;310;p16"/>
          <p:cNvSpPr txBox="1"/>
          <p:nvPr/>
        </p:nvSpPr>
        <p:spPr>
          <a:xfrm>
            <a:off x="7124908" y="1632941"/>
            <a:ext cx="4383919" cy="4111469"/>
          </a:xfrm>
          <a:prstGeom prst="wedgeEllipseCallout">
            <a:avLst/>
          </a:prstGeom>
          <a:solidFill>
            <a:srgbClr val="C1D69A"/>
          </a:solidFill>
          <a:ln w="9525" cap="flat" cmpd="sng">
            <a:solidFill>
              <a:srgbClr val="FFFFFF"/>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1C3C35"/>
              </a:buClr>
              <a:buSzPts val="2400"/>
              <a:buFont typeface="Arial"/>
              <a:buNone/>
            </a:pPr>
            <a:r>
              <a:rPr lang="en-US" sz="2400" b="1" i="0" u="none" strike="noStrike" cap="none" dirty="0">
                <a:solidFill>
                  <a:srgbClr val="132D29"/>
                </a:solidFill>
                <a:latin typeface="Arial"/>
                <a:ea typeface="Arial"/>
                <a:cs typeface="Arial"/>
                <a:sym typeface="Arial"/>
              </a:rPr>
              <a:t> About 8 in 10 residents</a:t>
            </a:r>
            <a:endParaRPr dirty="0">
              <a:solidFill>
                <a:srgbClr val="132D29"/>
              </a:solidFill>
            </a:endParaRPr>
          </a:p>
          <a:p>
            <a:pPr marR="0" lvl="0" rtl="0">
              <a:lnSpc>
                <a:spcPct val="100000"/>
              </a:lnSpc>
              <a:spcBef>
                <a:spcPts val="0"/>
              </a:spcBef>
              <a:spcAft>
                <a:spcPts val="0"/>
              </a:spcAft>
              <a:buClr>
                <a:srgbClr val="1C3C35"/>
              </a:buClr>
              <a:buSzPts val="1800"/>
            </a:pPr>
            <a:endParaRPr lang="en-US" sz="1800" b="0" i="0" u="none" strike="noStrike" cap="none" dirty="0">
              <a:solidFill>
                <a:srgbClr val="132D29"/>
              </a:solidFill>
              <a:latin typeface="Arial"/>
              <a:ea typeface="Arial"/>
              <a:cs typeface="Arial"/>
              <a:sym typeface="Arial"/>
            </a:endParaRPr>
          </a:p>
          <a:p>
            <a:pPr marL="285750" marR="0" lvl="0" indent="-285750" rtl="0">
              <a:lnSpc>
                <a:spcPct val="100000"/>
              </a:lnSpc>
              <a:spcBef>
                <a:spcPts val="0"/>
              </a:spcBef>
              <a:spcAft>
                <a:spcPts val="0"/>
              </a:spcAft>
              <a:buClr>
                <a:srgbClr val="1C3C35"/>
              </a:buClr>
              <a:buSzPts val="1800"/>
              <a:buFont typeface="Arial" panose="020B0604020202020204" pitchFamily="34" charset="0"/>
              <a:buChar char="•"/>
            </a:pPr>
            <a:r>
              <a:rPr lang="en-US" sz="1800" b="0" i="0" u="none" strike="noStrike" cap="none" dirty="0">
                <a:solidFill>
                  <a:srgbClr val="132D29"/>
                </a:solidFill>
                <a:latin typeface="Arial"/>
                <a:ea typeface="Arial"/>
                <a:cs typeface="Arial"/>
                <a:sym typeface="Arial"/>
              </a:rPr>
              <a:t>Plan to remain in Milford for the next five years </a:t>
            </a:r>
          </a:p>
          <a:p>
            <a:pPr marL="285750" marR="0" lvl="0" indent="-285750" rtl="0">
              <a:lnSpc>
                <a:spcPct val="100000"/>
              </a:lnSpc>
              <a:spcBef>
                <a:spcPts val="0"/>
              </a:spcBef>
              <a:spcAft>
                <a:spcPts val="0"/>
              </a:spcAft>
              <a:buClr>
                <a:srgbClr val="1C3C35"/>
              </a:buClr>
              <a:buSzPts val="1800"/>
              <a:buFont typeface="Arial" panose="020B0604020202020204" pitchFamily="34" charset="0"/>
              <a:buChar char="•"/>
            </a:pPr>
            <a:r>
              <a:rPr lang="en-US" sz="1800" dirty="0">
                <a:solidFill>
                  <a:srgbClr val="132D29"/>
                </a:solidFill>
              </a:rPr>
              <a:t>Would recommend living in Milford to someone who asked</a:t>
            </a:r>
          </a:p>
          <a:p>
            <a:pPr marR="0" lvl="0" rtl="0">
              <a:lnSpc>
                <a:spcPct val="100000"/>
              </a:lnSpc>
              <a:spcBef>
                <a:spcPts val="0"/>
              </a:spcBef>
              <a:spcAft>
                <a:spcPts val="0"/>
              </a:spcAft>
              <a:buClr>
                <a:srgbClr val="1C3C35"/>
              </a:buClr>
              <a:buSzPts val="1800"/>
            </a:pPr>
            <a:endParaRPr lang="en-US" sz="1800" b="0" i="0" u="none" strike="noStrike" cap="none" dirty="0">
              <a:solidFill>
                <a:srgbClr val="132D2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2000"/>
            <a:lum/>
            <a:extLst>
              <a:ext uri="{28A0092B-C50C-407E-A947-70E740481C1C}">
                <a14:useLocalDpi xmlns:a14="http://schemas.microsoft.com/office/drawing/2010/main"/>
              </a:ext>
            </a:extLst>
          </a:blip>
          <a:srcRect/>
          <a:stretch>
            <a:fillRect/>
          </a:stretch>
        </a:blipFill>
        <a:effectLst/>
      </p:bgPr>
    </p:bg>
    <p:spTree>
      <p:nvGrpSpPr>
        <p:cNvPr id="1" name="Shape 264">
          <a:extLst>
            <a:ext uri="{FF2B5EF4-FFF2-40B4-BE49-F238E27FC236}">
              <a16:creationId xmlns:a16="http://schemas.microsoft.com/office/drawing/2014/main" id="{716934BD-5AC5-6B29-C3C3-63BF4163FDC4}"/>
            </a:ext>
          </a:extLst>
        </p:cNvPr>
        <p:cNvGrpSpPr/>
        <p:nvPr/>
      </p:nvGrpSpPr>
      <p:grpSpPr>
        <a:xfrm>
          <a:off x="0" y="0"/>
          <a:ext cx="0" cy="0"/>
          <a:chOff x="0" y="0"/>
          <a:chExt cx="0" cy="0"/>
        </a:xfrm>
      </p:grpSpPr>
      <p:sp>
        <p:nvSpPr>
          <p:cNvPr id="266" name="Google Shape;266;p15">
            <a:extLst>
              <a:ext uri="{FF2B5EF4-FFF2-40B4-BE49-F238E27FC236}">
                <a16:creationId xmlns:a16="http://schemas.microsoft.com/office/drawing/2014/main" id="{C7734F36-50BF-FBDE-3249-80B69A033640}"/>
              </a:ext>
            </a:extLst>
          </p:cNvPr>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Most residents feel a strong sense of safety in Milford.</a:t>
            </a:r>
            <a:endParaRPr sz="3200" b="1" i="0" u="none" strike="noStrike" cap="none" dirty="0">
              <a:solidFill>
                <a:schemeClr val="lt1"/>
              </a:solidFill>
              <a:latin typeface="Arial"/>
              <a:ea typeface="Arial"/>
              <a:cs typeface="Arial"/>
              <a:sym typeface="Arial"/>
            </a:endParaRPr>
          </a:p>
        </p:txBody>
      </p:sp>
      <p:sp>
        <p:nvSpPr>
          <p:cNvPr id="268" name="Google Shape;268;p15">
            <a:extLst>
              <a:ext uri="{FF2B5EF4-FFF2-40B4-BE49-F238E27FC236}">
                <a16:creationId xmlns:a16="http://schemas.microsoft.com/office/drawing/2014/main" id="{725AE2FD-EE90-B456-F358-F8FFEDE2CD42}"/>
              </a:ext>
            </a:extLst>
          </p:cNvPr>
          <p:cNvSpPr txBox="1"/>
          <p:nvPr/>
        </p:nvSpPr>
        <p:spPr>
          <a:xfrm>
            <a:off x="10289931" y="977202"/>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dirty="0">
                <a:solidFill>
                  <a:schemeClr val="lt1"/>
                </a:solidFill>
                <a:latin typeface="Roboto" panose="02000000000000000000" pitchFamily="2" charset="0"/>
                <a:ea typeface="Roboto" panose="02000000000000000000" pitchFamily="2" charset="0"/>
                <a:cs typeface="Roboto" panose="02000000000000000000" pitchFamily="2" charset="0"/>
              </a:rPr>
              <a:t>2</a:t>
            </a:r>
            <a:endParaRPr lang="en-US" sz="22000" dirty="0">
              <a:latin typeface="Roboto" panose="02000000000000000000" pitchFamily="2" charset="0"/>
              <a:ea typeface="Roboto" panose="02000000000000000000" pitchFamily="2" charset="0"/>
              <a:cs typeface="Roboto" panose="02000000000000000000" pitchFamily="2" charset="0"/>
            </a:endParaRPr>
          </a:p>
        </p:txBody>
      </p:sp>
      <p:pic>
        <p:nvPicPr>
          <p:cNvPr id="269" name="Google Shape;269;p15">
            <a:extLst>
              <a:ext uri="{FF2B5EF4-FFF2-40B4-BE49-F238E27FC236}">
                <a16:creationId xmlns:a16="http://schemas.microsoft.com/office/drawing/2014/main" id="{2EABB32D-EE09-A342-9B50-59E11402F624}"/>
              </a:ext>
            </a:extLst>
          </p:cNvPr>
          <p:cNvPicPr preferRelativeResize="0"/>
          <p:nvPr/>
        </p:nvPicPr>
        <p:blipFill rotWithShape="1">
          <a:blip r:embed="rId4">
            <a:alphaModFix/>
          </a:blip>
          <a:srcRect/>
          <a:stretch/>
        </p:blipFill>
        <p:spPr>
          <a:xfrm>
            <a:off x="0" y="5672082"/>
            <a:ext cx="12192000" cy="1185927"/>
          </a:xfrm>
          <a:prstGeom prst="rect">
            <a:avLst/>
          </a:prstGeom>
          <a:noFill/>
          <a:ln>
            <a:noFill/>
          </a:ln>
        </p:spPr>
      </p:pic>
    </p:spTree>
    <p:extLst>
      <p:ext uri="{BB962C8B-B14F-4D97-AF65-F5344CB8AC3E}">
        <p14:creationId xmlns:p14="http://schemas.microsoft.com/office/powerpoint/2010/main" val="4976797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Safety in Milford</a:t>
            </a:r>
            <a:endParaRPr dirty="0"/>
          </a:p>
        </p:txBody>
      </p:sp>
      <p:graphicFrame>
        <p:nvGraphicFramePr>
          <p:cNvPr id="2" name="Google Shape;205;p8">
            <a:extLst>
              <a:ext uri="{FF2B5EF4-FFF2-40B4-BE49-F238E27FC236}">
                <a16:creationId xmlns:a16="http://schemas.microsoft.com/office/drawing/2014/main" id="{2C4928B8-7A9A-C692-CA1E-F8861AE4C445}"/>
              </a:ext>
            </a:extLst>
          </p:cNvPr>
          <p:cNvGraphicFramePr/>
          <p:nvPr>
            <p:extLst>
              <p:ext uri="{D42A27DB-BD31-4B8C-83A1-F6EECF244321}">
                <p14:modId xmlns:p14="http://schemas.microsoft.com/office/powerpoint/2010/main" val="548687371"/>
              </p:ext>
            </p:extLst>
          </p:nvPr>
        </p:nvGraphicFramePr>
        <p:xfrm>
          <a:off x="660885" y="2013668"/>
          <a:ext cx="10464108" cy="4254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6AF589D-68C9-2898-08E5-1C4AFE2F38F9}"/>
              </a:ext>
            </a:extLst>
          </p:cNvPr>
          <p:cNvSpPr txBox="1"/>
          <p:nvPr/>
        </p:nvSpPr>
        <p:spPr>
          <a:xfrm>
            <a:off x="3460401" y="1291372"/>
            <a:ext cx="4865075" cy="369332"/>
          </a:xfrm>
          <a:prstGeom prst="rect">
            <a:avLst/>
          </a:prstGeom>
          <a:solidFill>
            <a:srgbClr val="D5E3BB"/>
          </a:solidFill>
          <a:ln>
            <a:solidFill>
              <a:srgbClr val="132D29"/>
            </a:solidFill>
          </a:ln>
        </p:spPr>
        <p:txBody>
          <a:bodyPr wrap="square" rtlCol="0" anchor="ctr">
            <a:spAutoFit/>
          </a:bodyPr>
          <a:lstStyle/>
          <a:p>
            <a:pPr algn="ctr"/>
            <a:r>
              <a:rPr lang="en-US" sz="1800" b="1" u="none" strike="noStrike" cap="none" dirty="0">
                <a:solidFill>
                  <a:srgbClr val="132D29"/>
                </a:solidFill>
                <a:latin typeface="Arial"/>
                <a:ea typeface="Arial"/>
                <a:cs typeface="Arial"/>
                <a:sym typeface="Arial"/>
              </a:rPr>
              <a:t>Please rate how safe or unsafe you feel:</a:t>
            </a:r>
            <a:endParaRPr lang="en-US" sz="1800" b="1" dirty="0">
              <a:solidFill>
                <a:srgbClr val="132D29"/>
              </a:solidFill>
            </a:endParaRPr>
          </a:p>
        </p:txBody>
      </p:sp>
      <p:sp>
        <p:nvSpPr>
          <p:cNvPr id="4" name="TextBox 3">
            <a:extLst>
              <a:ext uri="{FF2B5EF4-FFF2-40B4-BE49-F238E27FC236}">
                <a16:creationId xmlns:a16="http://schemas.microsoft.com/office/drawing/2014/main" id="{74813CAB-6243-C580-6324-8B257B52A0CA}"/>
              </a:ext>
            </a:extLst>
          </p:cNvPr>
          <p:cNvSpPr txBox="1"/>
          <p:nvPr/>
        </p:nvSpPr>
        <p:spPr>
          <a:xfrm>
            <a:off x="7677412" y="6196358"/>
            <a:ext cx="3078820" cy="338554"/>
          </a:xfrm>
          <a:prstGeom prst="rect">
            <a:avLst/>
          </a:prstGeom>
          <a:noFill/>
        </p:spPr>
        <p:txBody>
          <a:bodyPr wrap="square" rtlCol="0">
            <a:spAutoFit/>
          </a:bodyPr>
          <a:lstStyle/>
          <a:p>
            <a:r>
              <a:rPr lang="en-US" sz="1600" i="1" dirty="0">
                <a:solidFill>
                  <a:srgbClr val="132D29"/>
                </a:solidFill>
              </a:rPr>
              <a:t>Percent very or somewhat safe</a:t>
            </a:r>
          </a:p>
        </p:txBody>
      </p:sp>
      <p:pic>
        <p:nvPicPr>
          <p:cNvPr id="6" name="Picture 5">
            <a:extLst>
              <a:ext uri="{FF2B5EF4-FFF2-40B4-BE49-F238E27FC236}">
                <a16:creationId xmlns:a16="http://schemas.microsoft.com/office/drawing/2014/main" id="{9CDFB8F5-6A78-AEEE-65F7-628F6D1C1D18}"/>
              </a:ext>
            </a:extLst>
          </p:cNvPr>
          <p:cNvPicPr>
            <a:picLocks noChangeAspect="1"/>
          </p:cNvPicPr>
          <p:nvPr/>
        </p:nvPicPr>
        <p:blipFill>
          <a:blip r:embed="rId4"/>
          <a:stretch>
            <a:fillRect/>
          </a:stretch>
        </p:blipFill>
        <p:spPr>
          <a:xfrm>
            <a:off x="229960" y="5943601"/>
            <a:ext cx="2982840" cy="591312"/>
          </a:xfrm>
          <a:prstGeom prst="rect">
            <a:avLst/>
          </a:prstGeom>
        </p:spPr>
      </p:pic>
      <p:pic>
        <p:nvPicPr>
          <p:cNvPr id="7" name="Picture 6" descr="A green line with a down arrow&#10;&#10;Description automatically generated">
            <a:extLst>
              <a:ext uri="{FF2B5EF4-FFF2-40B4-BE49-F238E27FC236}">
                <a16:creationId xmlns:a16="http://schemas.microsoft.com/office/drawing/2014/main" id="{481A047E-AAC3-7807-90B1-23E124B9B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7423" y="2252505"/>
            <a:ext cx="427384" cy="427384"/>
          </a:xfrm>
          <a:prstGeom prst="rect">
            <a:avLst/>
          </a:prstGeom>
        </p:spPr>
      </p:pic>
      <p:pic>
        <p:nvPicPr>
          <p:cNvPr id="9" name="Picture 8" descr="A green line with a down arrow&#10;&#10;Description automatically generated">
            <a:extLst>
              <a:ext uri="{FF2B5EF4-FFF2-40B4-BE49-F238E27FC236}">
                <a16:creationId xmlns:a16="http://schemas.microsoft.com/office/drawing/2014/main" id="{CB1031BA-FA24-1AC3-4257-820A477423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58674" y="3927242"/>
            <a:ext cx="427384" cy="427384"/>
          </a:xfrm>
          <a:prstGeom prst="rect">
            <a:avLst/>
          </a:prstGeom>
        </p:spPr>
      </p:pic>
      <p:pic>
        <p:nvPicPr>
          <p:cNvPr id="10" name="Picture 9" descr="A green arrow pointing up&#10;&#10;Description automatically generated">
            <a:extLst>
              <a:ext uri="{FF2B5EF4-FFF2-40B4-BE49-F238E27FC236}">
                <a16:creationId xmlns:a16="http://schemas.microsoft.com/office/drawing/2014/main" id="{022DE981-6756-1482-D6C1-9A2E6AE71E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58379" y="4764611"/>
            <a:ext cx="427679" cy="427679"/>
          </a:xfrm>
          <a:prstGeom prst="rect">
            <a:avLst/>
          </a:prstGeom>
        </p:spPr>
      </p:pic>
      <p:pic>
        <p:nvPicPr>
          <p:cNvPr id="11" name="Picture 10" descr="A green arrow pointing up&#10;&#10;Description automatically generated">
            <a:extLst>
              <a:ext uri="{FF2B5EF4-FFF2-40B4-BE49-F238E27FC236}">
                <a16:creationId xmlns:a16="http://schemas.microsoft.com/office/drawing/2014/main" id="{CCECDCCD-9F9F-D8C3-EF39-3E26F27DFB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58379" y="5601980"/>
            <a:ext cx="427679" cy="427679"/>
          </a:xfrm>
          <a:prstGeom prst="rect">
            <a:avLst/>
          </a:prstGeom>
        </p:spPr>
      </p:pic>
    </p:spTree>
    <p:extLst>
      <p:ext uri="{BB962C8B-B14F-4D97-AF65-F5344CB8AC3E}">
        <p14:creationId xmlns:p14="http://schemas.microsoft.com/office/powerpoint/2010/main" val="25213644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cxnSp>
        <p:nvCxnSpPr>
          <p:cNvPr id="334" name="Google Shape;334;p18"/>
          <p:cNvCxnSpPr/>
          <p:nvPr/>
        </p:nvCxnSpPr>
        <p:spPr>
          <a:xfrm>
            <a:off x="5193367" y="3082304"/>
            <a:ext cx="0" cy="224629"/>
          </a:xfrm>
          <a:prstGeom prst="straightConnector1">
            <a:avLst/>
          </a:prstGeom>
          <a:noFill/>
          <a:ln w="9525" cap="flat" cmpd="sng">
            <a:solidFill>
              <a:srgbClr val="132D29"/>
            </a:solidFill>
            <a:prstDash val="solid"/>
            <a:round/>
            <a:headEnd type="none" w="sm" len="sm"/>
            <a:tailEnd type="none" w="sm" len="sm"/>
          </a:ln>
        </p:spPr>
      </p:cxnSp>
      <p:cxnSp>
        <p:nvCxnSpPr>
          <p:cNvPr id="335" name="Google Shape;335;p18"/>
          <p:cNvCxnSpPr/>
          <p:nvPr/>
        </p:nvCxnSpPr>
        <p:spPr>
          <a:xfrm>
            <a:off x="982122" y="3116201"/>
            <a:ext cx="0" cy="224629"/>
          </a:xfrm>
          <a:prstGeom prst="straightConnector1">
            <a:avLst/>
          </a:prstGeom>
          <a:noFill/>
          <a:ln w="9525" cap="flat" cmpd="sng">
            <a:solidFill>
              <a:srgbClr val="132D29"/>
            </a:solidFill>
            <a:prstDash val="solid"/>
            <a:round/>
            <a:headEnd type="none" w="sm" len="sm"/>
            <a:tailEnd type="none" w="sm" len="sm"/>
          </a:ln>
        </p:spPr>
      </p:cxnSp>
      <p:sp>
        <p:nvSpPr>
          <p:cNvPr id="336" name="Google Shape;336;p18"/>
          <p:cNvSpPr txBox="1"/>
          <p:nvPr/>
        </p:nvSpPr>
        <p:spPr>
          <a:xfrm>
            <a:off x="4596775" y="3573285"/>
            <a:ext cx="1232761"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dirty="0">
                <a:solidFill>
                  <a:srgbClr val="132D29"/>
                </a:solidFill>
                <a:latin typeface="Arial"/>
                <a:ea typeface="Arial"/>
                <a:cs typeface="Arial"/>
                <a:sym typeface="Arial"/>
              </a:rPr>
              <a:t>71%</a:t>
            </a:r>
            <a:endParaRPr sz="1867" dirty="0">
              <a:solidFill>
                <a:srgbClr val="132D29"/>
              </a:solidFill>
              <a:latin typeface="Arial"/>
              <a:ea typeface="Arial"/>
              <a:cs typeface="Arial"/>
              <a:sym typeface="Arial"/>
            </a:endParaRPr>
          </a:p>
        </p:txBody>
      </p:sp>
      <p:sp>
        <p:nvSpPr>
          <p:cNvPr id="337" name="Google Shape;337;p18"/>
          <p:cNvSpPr txBox="1"/>
          <p:nvPr/>
        </p:nvSpPr>
        <p:spPr>
          <a:xfrm>
            <a:off x="4383075" y="4345659"/>
            <a:ext cx="1854561" cy="779518"/>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133" dirty="0">
                <a:solidFill>
                  <a:srgbClr val="132D29"/>
                </a:solidFill>
                <a:latin typeface="Arial"/>
                <a:ea typeface="Arial"/>
                <a:cs typeface="Arial"/>
                <a:sym typeface="Arial"/>
              </a:rPr>
              <a:t>Police/Sheriff services</a:t>
            </a:r>
            <a:endParaRPr dirty="0">
              <a:solidFill>
                <a:srgbClr val="132D29"/>
              </a:solidFill>
            </a:endParaRPr>
          </a:p>
        </p:txBody>
      </p:sp>
      <p:sp>
        <p:nvSpPr>
          <p:cNvPr id="338" name="Google Shape;338;p18"/>
          <p:cNvSpPr txBox="1"/>
          <p:nvPr/>
        </p:nvSpPr>
        <p:spPr>
          <a:xfrm>
            <a:off x="2666903" y="3537639"/>
            <a:ext cx="1222299"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dirty="0">
                <a:solidFill>
                  <a:srgbClr val="132D29"/>
                </a:solidFill>
                <a:latin typeface="Arial"/>
                <a:ea typeface="Arial"/>
                <a:cs typeface="Arial"/>
                <a:sym typeface="Arial"/>
              </a:rPr>
              <a:t>78%</a:t>
            </a:r>
            <a:endParaRPr sz="1867" dirty="0">
              <a:solidFill>
                <a:srgbClr val="132D29"/>
              </a:solidFill>
              <a:latin typeface="Arial"/>
              <a:ea typeface="Arial"/>
              <a:cs typeface="Arial"/>
              <a:sym typeface="Arial"/>
            </a:endParaRPr>
          </a:p>
        </p:txBody>
      </p:sp>
      <p:sp>
        <p:nvSpPr>
          <p:cNvPr id="339" name="Google Shape;339;p18"/>
          <p:cNvSpPr txBox="1"/>
          <p:nvPr/>
        </p:nvSpPr>
        <p:spPr>
          <a:xfrm>
            <a:off x="2339588" y="4116184"/>
            <a:ext cx="1865536" cy="143598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133" dirty="0">
                <a:solidFill>
                  <a:srgbClr val="132D29"/>
                </a:solidFill>
                <a:latin typeface="Arial"/>
                <a:ea typeface="Arial"/>
                <a:cs typeface="Arial"/>
                <a:sym typeface="Arial"/>
              </a:rPr>
              <a:t>Ambulance/</a:t>
            </a:r>
            <a:br>
              <a:rPr lang="en-US" sz="2133" dirty="0">
                <a:solidFill>
                  <a:srgbClr val="132D29"/>
                </a:solidFill>
                <a:latin typeface="Arial"/>
                <a:ea typeface="Arial"/>
                <a:cs typeface="Arial"/>
                <a:sym typeface="Arial"/>
              </a:rPr>
            </a:br>
            <a:r>
              <a:rPr lang="en-US" sz="2133" dirty="0">
                <a:solidFill>
                  <a:srgbClr val="132D29"/>
                </a:solidFill>
                <a:latin typeface="Arial"/>
                <a:ea typeface="Arial"/>
                <a:cs typeface="Arial"/>
                <a:sym typeface="Arial"/>
              </a:rPr>
              <a:t>Emergency medical services</a:t>
            </a:r>
            <a:endParaRPr dirty="0">
              <a:solidFill>
                <a:srgbClr val="132D29"/>
              </a:solidFill>
            </a:endParaRPr>
          </a:p>
        </p:txBody>
      </p:sp>
      <p:grpSp>
        <p:nvGrpSpPr>
          <p:cNvPr id="340" name="Google Shape;340;p18"/>
          <p:cNvGrpSpPr/>
          <p:nvPr/>
        </p:nvGrpSpPr>
        <p:grpSpPr>
          <a:xfrm>
            <a:off x="326176" y="3417963"/>
            <a:ext cx="1659752" cy="2502355"/>
            <a:chOff x="5037448" y="3629679"/>
            <a:chExt cx="1129751" cy="2976041"/>
          </a:xfrm>
        </p:grpSpPr>
        <p:cxnSp>
          <p:nvCxnSpPr>
            <p:cNvPr id="341" name="Google Shape;341;p18"/>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342" name="Google Shape;342;p18"/>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343" name="Google Shape;343;p18"/>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344" name="Google Shape;344;p18"/>
          <p:cNvCxnSpPr/>
          <p:nvPr/>
        </p:nvCxnSpPr>
        <p:spPr>
          <a:xfrm>
            <a:off x="3112853" y="3137332"/>
            <a:ext cx="0" cy="224629"/>
          </a:xfrm>
          <a:prstGeom prst="straightConnector1">
            <a:avLst/>
          </a:prstGeom>
          <a:noFill/>
          <a:ln w="9525" cap="flat" cmpd="sng">
            <a:solidFill>
              <a:srgbClr val="132D29"/>
            </a:solidFill>
            <a:prstDash val="solid"/>
            <a:round/>
            <a:headEnd type="none" w="sm" len="sm"/>
            <a:tailEnd type="none" w="sm" len="sm"/>
          </a:ln>
        </p:spPr>
      </p:cxnSp>
      <p:sp>
        <p:nvSpPr>
          <p:cNvPr id="345" name="Google Shape;345;p18"/>
          <p:cNvSpPr txBox="1"/>
          <p:nvPr/>
        </p:nvSpPr>
        <p:spPr>
          <a:xfrm>
            <a:off x="515178" y="3574407"/>
            <a:ext cx="1255617"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dirty="0">
                <a:solidFill>
                  <a:srgbClr val="132D29"/>
                </a:solidFill>
                <a:latin typeface="Arial"/>
                <a:ea typeface="Arial"/>
                <a:cs typeface="Arial"/>
                <a:sym typeface="Arial"/>
              </a:rPr>
              <a:t>83%</a:t>
            </a:r>
            <a:endParaRPr sz="1867" dirty="0">
              <a:solidFill>
                <a:srgbClr val="132D29"/>
              </a:solidFill>
              <a:latin typeface="Arial"/>
              <a:ea typeface="Arial"/>
              <a:cs typeface="Arial"/>
              <a:sym typeface="Arial"/>
            </a:endParaRPr>
          </a:p>
        </p:txBody>
      </p:sp>
      <p:sp>
        <p:nvSpPr>
          <p:cNvPr id="346" name="Google Shape;346;p18"/>
          <p:cNvSpPr txBox="1"/>
          <p:nvPr/>
        </p:nvSpPr>
        <p:spPr>
          <a:xfrm>
            <a:off x="150201" y="4345659"/>
            <a:ext cx="1923259" cy="779518"/>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133" dirty="0">
                <a:solidFill>
                  <a:srgbClr val="132D29"/>
                </a:solidFill>
                <a:latin typeface="Arial"/>
                <a:ea typeface="Arial"/>
                <a:cs typeface="Arial"/>
                <a:sym typeface="Arial"/>
              </a:rPr>
              <a:t>Fire </a:t>
            </a:r>
            <a:br>
              <a:rPr lang="en-US" sz="2133" dirty="0">
                <a:solidFill>
                  <a:srgbClr val="132D29"/>
                </a:solidFill>
                <a:latin typeface="Arial"/>
                <a:ea typeface="Arial"/>
                <a:cs typeface="Arial"/>
                <a:sym typeface="Arial"/>
              </a:rPr>
            </a:br>
            <a:r>
              <a:rPr lang="en-US" sz="2133" dirty="0">
                <a:solidFill>
                  <a:srgbClr val="132D29"/>
                </a:solidFill>
                <a:latin typeface="Arial"/>
                <a:ea typeface="Arial"/>
                <a:cs typeface="Arial"/>
                <a:sym typeface="Arial"/>
              </a:rPr>
              <a:t>services</a:t>
            </a:r>
            <a:endParaRPr dirty="0">
              <a:solidFill>
                <a:srgbClr val="132D29"/>
              </a:solidFill>
            </a:endParaRPr>
          </a:p>
        </p:txBody>
      </p:sp>
      <p:grpSp>
        <p:nvGrpSpPr>
          <p:cNvPr id="347" name="Google Shape;347;p18"/>
          <p:cNvGrpSpPr/>
          <p:nvPr/>
        </p:nvGrpSpPr>
        <p:grpSpPr>
          <a:xfrm>
            <a:off x="2393799" y="3404833"/>
            <a:ext cx="1659752" cy="2502355"/>
            <a:chOff x="5037448" y="3629679"/>
            <a:chExt cx="1129751" cy="2976041"/>
          </a:xfrm>
        </p:grpSpPr>
        <p:cxnSp>
          <p:nvCxnSpPr>
            <p:cNvPr id="348" name="Google Shape;348;p18"/>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349" name="Google Shape;349;p18"/>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350" name="Google Shape;350;p18"/>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grpSp>
        <p:nvGrpSpPr>
          <p:cNvPr id="351" name="Google Shape;351;p18"/>
          <p:cNvGrpSpPr/>
          <p:nvPr/>
        </p:nvGrpSpPr>
        <p:grpSpPr>
          <a:xfrm>
            <a:off x="4366236" y="3413586"/>
            <a:ext cx="1938547" cy="2502355"/>
            <a:chOff x="5037448" y="3629679"/>
            <a:chExt cx="1129751" cy="2976041"/>
          </a:xfrm>
        </p:grpSpPr>
        <p:cxnSp>
          <p:nvCxnSpPr>
            <p:cNvPr id="352" name="Google Shape;352;p18"/>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353" name="Google Shape;353;p18"/>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354" name="Google Shape;354;p18"/>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361" name="Google Shape;361;p18"/>
          <p:cNvCxnSpPr/>
          <p:nvPr/>
        </p:nvCxnSpPr>
        <p:spPr>
          <a:xfrm>
            <a:off x="9862032" y="3003886"/>
            <a:ext cx="0" cy="224629"/>
          </a:xfrm>
          <a:prstGeom prst="straightConnector1">
            <a:avLst/>
          </a:prstGeom>
          <a:noFill/>
          <a:ln w="9525" cap="flat" cmpd="sng">
            <a:solidFill>
              <a:srgbClr val="132D29"/>
            </a:solidFill>
            <a:prstDash val="solid"/>
            <a:round/>
            <a:headEnd type="none" w="sm" len="sm"/>
            <a:tailEnd type="none" w="sm" len="sm"/>
          </a:ln>
        </p:spPr>
      </p:cxnSp>
      <p:sp>
        <p:nvSpPr>
          <p:cNvPr id="362" name="Google Shape;362;p18"/>
          <p:cNvSpPr txBox="1"/>
          <p:nvPr/>
        </p:nvSpPr>
        <p:spPr>
          <a:xfrm>
            <a:off x="6926554" y="3533095"/>
            <a:ext cx="1237639"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dirty="0">
                <a:solidFill>
                  <a:srgbClr val="132D29"/>
                </a:solidFill>
              </a:rPr>
              <a:t>57</a:t>
            </a:r>
            <a:r>
              <a:rPr lang="en-US" sz="3733" b="1" dirty="0">
                <a:solidFill>
                  <a:srgbClr val="132D29"/>
                </a:solidFill>
                <a:latin typeface="Arial"/>
                <a:ea typeface="Arial"/>
                <a:cs typeface="Arial"/>
                <a:sym typeface="Arial"/>
              </a:rPr>
              <a:t>%</a:t>
            </a:r>
            <a:endParaRPr sz="1867" dirty="0">
              <a:solidFill>
                <a:srgbClr val="132D29"/>
              </a:solidFill>
              <a:latin typeface="Arial"/>
              <a:ea typeface="Arial"/>
              <a:cs typeface="Arial"/>
              <a:sym typeface="Arial"/>
            </a:endParaRPr>
          </a:p>
        </p:txBody>
      </p:sp>
      <p:sp>
        <p:nvSpPr>
          <p:cNvPr id="363" name="Google Shape;363;p18"/>
          <p:cNvSpPr txBox="1"/>
          <p:nvPr/>
        </p:nvSpPr>
        <p:spPr>
          <a:xfrm>
            <a:off x="6474491" y="4193282"/>
            <a:ext cx="2071626" cy="77950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133" dirty="0">
                <a:solidFill>
                  <a:srgbClr val="132D29"/>
                </a:solidFill>
                <a:latin typeface="Arial"/>
                <a:ea typeface="Arial"/>
                <a:cs typeface="Arial"/>
                <a:sym typeface="Arial"/>
              </a:rPr>
              <a:t>Emergency</a:t>
            </a:r>
          </a:p>
          <a:p>
            <a:pPr marL="0" marR="0" lvl="0" indent="0" algn="ctr" rtl="0">
              <a:spcBef>
                <a:spcPts val="0"/>
              </a:spcBef>
              <a:spcAft>
                <a:spcPts val="0"/>
              </a:spcAft>
              <a:buNone/>
            </a:pPr>
            <a:r>
              <a:rPr lang="en-US" sz="2133" dirty="0">
                <a:solidFill>
                  <a:srgbClr val="132D29"/>
                </a:solidFill>
              </a:rPr>
              <a:t>preparedness</a:t>
            </a:r>
            <a:endParaRPr dirty="0">
              <a:solidFill>
                <a:srgbClr val="132D29"/>
              </a:solidFill>
            </a:endParaRPr>
          </a:p>
        </p:txBody>
      </p:sp>
      <p:grpSp>
        <p:nvGrpSpPr>
          <p:cNvPr id="364" name="Google Shape;364;p18"/>
          <p:cNvGrpSpPr/>
          <p:nvPr/>
        </p:nvGrpSpPr>
        <p:grpSpPr>
          <a:xfrm>
            <a:off x="6433061" y="3402644"/>
            <a:ext cx="2075559" cy="2502355"/>
            <a:chOff x="5037448" y="3629679"/>
            <a:chExt cx="1129751" cy="2976041"/>
          </a:xfrm>
        </p:grpSpPr>
        <p:cxnSp>
          <p:nvCxnSpPr>
            <p:cNvPr id="365" name="Google Shape;365;p18"/>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366" name="Google Shape;366;p18"/>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367" name="Google Shape;367;p18"/>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sp>
        <p:nvSpPr>
          <p:cNvPr id="369" name="Google Shape;369;p18"/>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b="1" dirty="0">
                <a:solidFill>
                  <a:schemeClr val="lt1"/>
                </a:solidFill>
                <a:latin typeface="Arial"/>
                <a:ea typeface="Arial"/>
                <a:cs typeface="Arial"/>
                <a:sym typeface="Arial"/>
              </a:rPr>
              <a:t>Safety Services in Milford</a:t>
            </a:r>
            <a:endParaRPr sz="3200" dirty="0">
              <a:solidFill>
                <a:schemeClr val="lt1"/>
              </a:solidFill>
            </a:endParaRPr>
          </a:p>
        </p:txBody>
      </p:sp>
      <p:sp>
        <p:nvSpPr>
          <p:cNvPr id="2" name="TextBox 1">
            <a:extLst>
              <a:ext uri="{FF2B5EF4-FFF2-40B4-BE49-F238E27FC236}">
                <a16:creationId xmlns:a16="http://schemas.microsoft.com/office/drawing/2014/main" id="{592EAC6D-7584-B0CA-3A09-E0C0FC98AFDD}"/>
              </a:ext>
            </a:extLst>
          </p:cNvPr>
          <p:cNvSpPr txBox="1"/>
          <p:nvPr/>
        </p:nvSpPr>
        <p:spPr>
          <a:xfrm>
            <a:off x="4712997" y="6337275"/>
            <a:ext cx="2754923" cy="276999"/>
          </a:xfrm>
          <a:prstGeom prst="rect">
            <a:avLst/>
          </a:prstGeom>
          <a:noFill/>
        </p:spPr>
        <p:txBody>
          <a:bodyPr wrap="square" rtlCol="0">
            <a:spAutoFit/>
          </a:bodyPr>
          <a:lstStyle/>
          <a:p>
            <a:pPr algn="ctr"/>
            <a:r>
              <a:rPr lang="en-US" sz="1200" dirty="0">
                <a:solidFill>
                  <a:srgbClr val="132D29"/>
                </a:solidFill>
              </a:rPr>
              <a:t>Percent excellent or good</a:t>
            </a:r>
          </a:p>
        </p:txBody>
      </p:sp>
      <p:grpSp>
        <p:nvGrpSpPr>
          <p:cNvPr id="8" name="Google Shape;364;p18">
            <a:extLst>
              <a:ext uri="{FF2B5EF4-FFF2-40B4-BE49-F238E27FC236}">
                <a16:creationId xmlns:a16="http://schemas.microsoft.com/office/drawing/2014/main" id="{FB50F5F6-D634-F632-A239-13A3CA45A983}"/>
              </a:ext>
            </a:extLst>
          </p:cNvPr>
          <p:cNvGrpSpPr/>
          <p:nvPr/>
        </p:nvGrpSpPr>
        <p:grpSpPr>
          <a:xfrm>
            <a:off x="9066220" y="3429000"/>
            <a:ext cx="1659752" cy="2502355"/>
            <a:chOff x="5037448" y="3629679"/>
            <a:chExt cx="1129751" cy="2976041"/>
          </a:xfrm>
        </p:grpSpPr>
        <p:cxnSp>
          <p:nvCxnSpPr>
            <p:cNvPr id="9" name="Google Shape;365;p18">
              <a:extLst>
                <a:ext uri="{FF2B5EF4-FFF2-40B4-BE49-F238E27FC236}">
                  <a16:creationId xmlns:a16="http://schemas.microsoft.com/office/drawing/2014/main" id="{A9A038B1-6A0B-2E4B-52EF-89EFACED3A4B}"/>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10" name="Google Shape;366;p18">
              <a:extLst>
                <a:ext uri="{FF2B5EF4-FFF2-40B4-BE49-F238E27FC236}">
                  <a16:creationId xmlns:a16="http://schemas.microsoft.com/office/drawing/2014/main" id="{780E2A2B-AD71-1FFF-1625-52D2B3FD5C94}"/>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11" name="Google Shape;367;p18">
              <a:extLst>
                <a:ext uri="{FF2B5EF4-FFF2-40B4-BE49-F238E27FC236}">
                  <a16:creationId xmlns:a16="http://schemas.microsoft.com/office/drawing/2014/main" id="{FF7CE890-F929-137A-5D12-C8C91DE0B466}"/>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pic>
        <p:nvPicPr>
          <p:cNvPr id="17" name="Picture 16">
            <a:extLst>
              <a:ext uri="{FF2B5EF4-FFF2-40B4-BE49-F238E27FC236}">
                <a16:creationId xmlns:a16="http://schemas.microsoft.com/office/drawing/2014/main" id="{01D69636-A799-ABA3-96CC-4F72FBACC480}"/>
              </a:ext>
            </a:extLst>
          </p:cNvPr>
          <p:cNvPicPr>
            <a:picLocks noChangeAspect="1"/>
          </p:cNvPicPr>
          <p:nvPr/>
        </p:nvPicPr>
        <p:blipFill>
          <a:blip r:embed="rId3"/>
          <a:stretch>
            <a:fillRect/>
          </a:stretch>
        </p:blipFill>
        <p:spPr>
          <a:xfrm>
            <a:off x="150201" y="1332120"/>
            <a:ext cx="1689929" cy="1573381"/>
          </a:xfrm>
          <a:prstGeom prst="rect">
            <a:avLst/>
          </a:prstGeom>
        </p:spPr>
      </p:pic>
      <p:pic>
        <p:nvPicPr>
          <p:cNvPr id="19" name="Picture 18">
            <a:extLst>
              <a:ext uri="{FF2B5EF4-FFF2-40B4-BE49-F238E27FC236}">
                <a16:creationId xmlns:a16="http://schemas.microsoft.com/office/drawing/2014/main" id="{5C048AE0-76D7-518E-ABA0-65F44F128FBD}"/>
              </a:ext>
            </a:extLst>
          </p:cNvPr>
          <p:cNvPicPr>
            <a:picLocks noChangeAspect="1"/>
          </p:cNvPicPr>
          <p:nvPr/>
        </p:nvPicPr>
        <p:blipFill>
          <a:blip r:embed="rId4"/>
          <a:stretch>
            <a:fillRect/>
          </a:stretch>
        </p:blipFill>
        <p:spPr>
          <a:xfrm>
            <a:off x="2202894" y="1220118"/>
            <a:ext cx="1819917" cy="1835605"/>
          </a:xfrm>
          <a:prstGeom prst="rect">
            <a:avLst/>
          </a:prstGeom>
        </p:spPr>
      </p:pic>
      <p:cxnSp>
        <p:nvCxnSpPr>
          <p:cNvPr id="20" name="Google Shape;334;p18">
            <a:extLst>
              <a:ext uri="{FF2B5EF4-FFF2-40B4-BE49-F238E27FC236}">
                <a16:creationId xmlns:a16="http://schemas.microsoft.com/office/drawing/2014/main" id="{B5689913-940E-A6E8-E705-12676F5D72CE}"/>
              </a:ext>
            </a:extLst>
          </p:cNvPr>
          <p:cNvCxnSpPr/>
          <p:nvPr/>
        </p:nvCxnSpPr>
        <p:spPr>
          <a:xfrm>
            <a:off x="7467920" y="3082304"/>
            <a:ext cx="0" cy="224629"/>
          </a:xfrm>
          <a:prstGeom prst="straightConnector1">
            <a:avLst/>
          </a:prstGeom>
          <a:noFill/>
          <a:ln w="9525" cap="flat" cmpd="sng">
            <a:solidFill>
              <a:srgbClr val="132D29"/>
            </a:solidFill>
            <a:prstDash val="solid"/>
            <a:round/>
            <a:headEnd type="none" w="sm" len="sm"/>
            <a:tailEnd type="none" w="sm" len="sm"/>
          </a:ln>
        </p:spPr>
      </p:cxnSp>
      <p:pic>
        <p:nvPicPr>
          <p:cNvPr id="22" name="Picture 21">
            <a:extLst>
              <a:ext uri="{FF2B5EF4-FFF2-40B4-BE49-F238E27FC236}">
                <a16:creationId xmlns:a16="http://schemas.microsoft.com/office/drawing/2014/main" id="{DA48E056-B18C-2DC5-FA14-76687A56C58F}"/>
              </a:ext>
            </a:extLst>
          </p:cNvPr>
          <p:cNvPicPr>
            <a:picLocks noChangeAspect="1"/>
          </p:cNvPicPr>
          <p:nvPr/>
        </p:nvPicPr>
        <p:blipFill>
          <a:blip r:embed="rId5"/>
          <a:stretch>
            <a:fillRect/>
          </a:stretch>
        </p:blipFill>
        <p:spPr>
          <a:xfrm>
            <a:off x="4263135" y="1368119"/>
            <a:ext cx="1710425" cy="1572980"/>
          </a:xfrm>
          <a:prstGeom prst="rect">
            <a:avLst/>
          </a:prstGeom>
        </p:spPr>
      </p:pic>
      <p:sp>
        <p:nvSpPr>
          <p:cNvPr id="23" name="Google Shape;363;p18">
            <a:extLst>
              <a:ext uri="{FF2B5EF4-FFF2-40B4-BE49-F238E27FC236}">
                <a16:creationId xmlns:a16="http://schemas.microsoft.com/office/drawing/2014/main" id="{7B1DAE0B-E408-D103-F202-9F51E4356DDA}"/>
              </a:ext>
            </a:extLst>
          </p:cNvPr>
          <p:cNvSpPr txBox="1"/>
          <p:nvPr/>
        </p:nvSpPr>
        <p:spPr>
          <a:xfrm>
            <a:off x="9078946" y="4193282"/>
            <a:ext cx="1737889" cy="77950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133" dirty="0">
                <a:solidFill>
                  <a:srgbClr val="132D29"/>
                </a:solidFill>
                <a:latin typeface="Arial"/>
                <a:ea typeface="Arial"/>
                <a:cs typeface="Arial"/>
                <a:sym typeface="Arial"/>
              </a:rPr>
              <a:t>Animal</a:t>
            </a:r>
          </a:p>
          <a:p>
            <a:pPr marL="0" marR="0" lvl="0" indent="0" algn="ctr" rtl="0">
              <a:spcBef>
                <a:spcPts val="0"/>
              </a:spcBef>
              <a:spcAft>
                <a:spcPts val="0"/>
              </a:spcAft>
              <a:buNone/>
            </a:pPr>
            <a:r>
              <a:rPr lang="en-US" sz="2133" dirty="0">
                <a:solidFill>
                  <a:srgbClr val="132D29"/>
                </a:solidFill>
              </a:rPr>
              <a:t>Control</a:t>
            </a:r>
          </a:p>
        </p:txBody>
      </p:sp>
      <p:sp>
        <p:nvSpPr>
          <p:cNvPr id="24" name="Google Shape;362;p18">
            <a:extLst>
              <a:ext uri="{FF2B5EF4-FFF2-40B4-BE49-F238E27FC236}">
                <a16:creationId xmlns:a16="http://schemas.microsoft.com/office/drawing/2014/main" id="{C91E64AB-67B6-F6D2-FD2C-8667F035D3F2}"/>
              </a:ext>
            </a:extLst>
          </p:cNvPr>
          <p:cNvSpPr txBox="1"/>
          <p:nvPr/>
        </p:nvSpPr>
        <p:spPr>
          <a:xfrm>
            <a:off x="9322691" y="3464575"/>
            <a:ext cx="1237639"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dirty="0">
                <a:solidFill>
                  <a:srgbClr val="132D29"/>
                </a:solidFill>
              </a:rPr>
              <a:t>56</a:t>
            </a:r>
            <a:r>
              <a:rPr lang="en-US" sz="3733" b="1" dirty="0">
                <a:solidFill>
                  <a:srgbClr val="132D29"/>
                </a:solidFill>
                <a:latin typeface="Arial"/>
                <a:ea typeface="Arial"/>
                <a:cs typeface="Arial"/>
                <a:sym typeface="Arial"/>
              </a:rPr>
              <a:t>%</a:t>
            </a:r>
            <a:endParaRPr sz="1867" dirty="0">
              <a:solidFill>
                <a:srgbClr val="132D29"/>
              </a:solidFill>
              <a:latin typeface="Arial"/>
              <a:ea typeface="Arial"/>
              <a:cs typeface="Arial"/>
              <a:sym typeface="Arial"/>
            </a:endParaRPr>
          </a:p>
        </p:txBody>
      </p:sp>
      <p:pic>
        <p:nvPicPr>
          <p:cNvPr id="28" name="Picture 27">
            <a:extLst>
              <a:ext uri="{FF2B5EF4-FFF2-40B4-BE49-F238E27FC236}">
                <a16:creationId xmlns:a16="http://schemas.microsoft.com/office/drawing/2014/main" id="{58419BBC-BBF7-20F5-C2E2-47CA581B6B07}"/>
              </a:ext>
            </a:extLst>
          </p:cNvPr>
          <p:cNvPicPr>
            <a:picLocks noChangeAspect="1"/>
          </p:cNvPicPr>
          <p:nvPr/>
        </p:nvPicPr>
        <p:blipFill>
          <a:blip r:embed="rId6"/>
          <a:stretch>
            <a:fillRect/>
          </a:stretch>
        </p:blipFill>
        <p:spPr>
          <a:xfrm>
            <a:off x="6558770" y="1220118"/>
            <a:ext cx="1818299" cy="1725053"/>
          </a:xfrm>
          <a:prstGeom prst="rect">
            <a:avLst/>
          </a:prstGeom>
        </p:spPr>
      </p:pic>
      <p:pic>
        <p:nvPicPr>
          <p:cNvPr id="32" name="Picture 31">
            <a:extLst>
              <a:ext uri="{FF2B5EF4-FFF2-40B4-BE49-F238E27FC236}">
                <a16:creationId xmlns:a16="http://schemas.microsoft.com/office/drawing/2014/main" id="{84955A53-3318-C50E-3619-354B13893686}"/>
              </a:ext>
            </a:extLst>
          </p:cNvPr>
          <p:cNvPicPr>
            <a:picLocks noChangeAspect="1"/>
          </p:cNvPicPr>
          <p:nvPr/>
        </p:nvPicPr>
        <p:blipFill>
          <a:blip r:embed="rId7"/>
          <a:stretch>
            <a:fillRect/>
          </a:stretch>
        </p:blipFill>
        <p:spPr>
          <a:xfrm>
            <a:off x="8907115" y="1271430"/>
            <a:ext cx="1815713" cy="1733925"/>
          </a:xfrm>
          <a:prstGeom prst="rect">
            <a:avLst/>
          </a:prstGeom>
        </p:spPr>
      </p:pic>
      <p:pic>
        <p:nvPicPr>
          <p:cNvPr id="34" name="Picture 33">
            <a:extLst>
              <a:ext uri="{FF2B5EF4-FFF2-40B4-BE49-F238E27FC236}">
                <a16:creationId xmlns:a16="http://schemas.microsoft.com/office/drawing/2014/main" id="{E3FD2B37-610A-99D7-D0C7-FCBA0AA73663}"/>
              </a:ext>
            </a:extLst>
          </p:cNvPr>
          <p:cNvPicPr>
            <a:picLocks noChangeAspect="1"/>
          </p:cNvPicPr>
          <p:nvPr/>
        </p:nvPicPr>
        <p:blipFill>
          <a:blip r:embed="rId8"/>
          <a:stretch>
            <a:fillRect/>
          </a:stretch>
        </p:blipFill>
        <p:spPr>
          <a:xfrm>
            <a:off x="857591" y="6012107"/>
            <a:ext cx="3086367" cy="845893"/>
          </a:xfrm>
          <a:prstGeom prst="rect">
            <a:avLst/>
          </a:prstGeom>
        </p:spPr>
      </p:pic>
      <p:pic>
        <p:nvPicPr>
          <p:cNvPr id="35" name="Google Shape;61;p61" descr="A green line with a down arrow&#10;&#10;Description automatically generated">
            <a:extLst>
              <a:ext uri="{FF2B5EF4-FFF2-40B4-BE49-F238E27FC236}">
                <a16:creationId xmlns:a16="http://schemas.microsoft.com/office/drawing/2014/main" id="{EEBCEDCF-7319-7AE8-156E-43E80E920B88}"/>
              </a:ext>
            </a:extLst>
          </p:cNvPr>
          <p:cNvPicPr preferRelativeResize="0"/>
          <p:nvPr/>
        </p:nvPicPr>
        <p:blipFill rotWithShape="1">
          <a:blip r:embed="rId9">
            <a:alphaModFix/>
          </a:blip>
          <a:srcRect/>
          <a:stretch/>
        </p:blipFill>
        <p:spPr>
          <a:xfrm>
            <a:off x="7110436" y="5251021"/>
            <a:ext cx="732455" cy="578619"/>
          </a:xfrm>
          <a:prstGeom prst="rect">
            <a:avLst/>
          </a:prstGeom>
          <a:noFill/>
          <a:ln>
            <a:noFill/>
          </a:ln>
        </p:spPr>
      </p:pic>
      <p:pic>
        <p:nvPicPr>
          <p:cNvPr id="36" name="Google Shape;61;p61" descr="A green line with a down arrow&#10;&#10;Description automatically generated">
            <a:extLst>
              <a:ext uri="{FF2B5EF4-FFF2-40B4-BE49-F238E27FC236}">
                <a16:creationId xmlns:a16="http://schemas.microsoft.com/office/drawing/2014/main" id="{00B06AF3-CB35-F358-D3B5-778596D8BDDA}"/>
              </a:ext>
            </a:extLst>
          </p:cNvPr>
          <p:cNvPicPr preferRelativeResize="0"/>
          <p:nvPr/>
        </p:nvPicPr>
        <p:blipFill rotWithShape="1">
          <a:blip r:embed="rId9">
            <a:alphaModFix/>
          </a:blip>
          <a:srcRect/>
          <a:stretch/>
        </p:blipFill>
        <p:spPr>
          <a:xfrm>
            <a:off x="9697565" y="5251021"/>
            <a:ext cx="695091" cy="6990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2000"/>
            <a:lum/>
            <a:extLst>
              <a:ext uri="{28A0092B-C50C-407E-A947-70E740481C1C}">
                <a14:useLocalDpi xmlns:a14="http://schemas.microsoft.com/office/drawing/2010/main"/>
              </a:ext>
            </a:extLst>
          </a:blip>
          <a:srcRect/>
          <a:stretch>
            <a:fillRect/>
          </a:stretch>
        </a:blipFill>
        <a:effectLst/>
      </p:bgPr>
    </p:bg>
    <p:spTree>
      <p:nvGrpSpPr>
        <p:cNvPr id="1" name="Shape 374"/>
        <p:cNvGrpSpPr/>
        <p:nvPr/>
      </p:nvGrpSpPr>
      <p:grpSpPr>
        <a:xfrm>
          <a:off x="0" y="0"/>
          <a:ext cx="0" cy="0"/>
          <a:chOff x="0" y="0"/>
          <a:chExt cx="0" cy="0"/>
        </a:xfrm>
      </p:grpSpPr>
      <p:pic>
        <p:nvPicPr>
          <p:cNvPr id="375" name="Google Shape;375;p19"/>
          <p:cNvPicPr preferRelativeResize="0"/>
          <p:nvPr/>
        </p:nvPicPr>
        <p:blipFill rotWithShape="1">
          <a:blip r:embed="rId4">
            <a:alphaModFix/>
          </a:blip>
          <a:srcRect/>
          <a:stretch/>
        </p:blipFill>
        <p:spPr>
          <a:xfrm>
            <a:off x="1" y="0"/>
            <a:ext cx="5013956" cy="6858000"/>
          </a:xfrm>
          <a:prstGeom prst="rect">
            <a:avLst/>
          </a:prstGeom>
          <a:noFill/>
          <a:ln>
            <a:noFill/>
          </a:ln>
        </p:spPr>
      </p:pic>
      <p:sp>
        <p:nvSpPr>
          <p:cNvPr id="376" name="Google Shape;376;p19"/>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Milford’s economic health is important to residents.</a:t>
            </a:r>
            <a:endParaRPr sz="3200" b="1" i="0" u="none" strike="noStrike" cap="none" dirty="0">
              <a:solidFill>
                <a:schemeClr val="lt1"/>
              </a:solidFill>
              <a:latin typeface="Arial"/>
              <a:ea typeface="Arial"/>
              <a:cs typeface="Arial"/>
              <a:sym typeface="Arial"/>
            </a:endParaRPr>
          </a:p>
        </p:txBody>
      </p:sp>
      <p:pic>
        <p:nvPicPr>
          <p:cNvPr id="378" name="Google Shape;378;p19"/>
          <p:cNvPicPr preferRelativeResize="0"/>
          <p:nvPr/>
        </p:nvPicPr>
        <p:blipFill rotWithShape="1">
          <a:blip r:embed="rId5">
            <a:alphaModFix/>
          </a:blip>
          <a:srcRect/>
          <a:stretch/>
        </p:blipFill>
        <p:spPr>
          <a:xfrm>
            <a:off x="0" y="5672082"/>
            <a:ext cx="12192000" cy="1185927"/>
          </a:xfrm>
          <a:prstGeom prst="rect">
            <a:avLst/>
          </a:prstGeom>
          <a:noFill/>
          <a:ln>
            <a:noFill/>
          </a:ln>
        </p:spPr>
      </p:pic>
      <p:sp>
        <p:nvSpPr>
          <p:cNvPr id="3" name="Google Shape;268;p15">
            <a:extLst>
              <a:ext uri="{FF2B5EF4-FFF2-40B4-BE49-F238E27FC236}">
                <a16:creationId xmlns:a16="http://schemas.microsoft.com/office/drawing/2014/main" id="{4E775A01-FE2C-F8DF-4548-A1683D316202}"/>
              </a:ext>
            </a:extLst>
          </p:cNvPr>
          <p:cNvSpPr txBox="1"/>
          <p:nvPr/>
        </p:nvSpPr>
        <p:spPr>
          <a:xfrm>
            <a:off x="10144001" y="977203"/>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dirty="0">
                <a:solidFill>
                  <a:schemeClr val="lt1"/>
                </a:solidFill>
                <a:latin typeface="Roboto" panose="02000000000000000000" pitchFamily="2" charset="0"/>
                <a:ea typeface="Roboto" panose="02000000000000000000" pitchFamily="2" charset="0"/>
                <a:cs typeface="Roboto" panose="02000000000000000000" pitchFamily="2" charset="0"/>
              </a:rPr>
              <a:t>3</a:t>
            </a:r>
            <a:endParaRPr lang="en-US" sz="220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4" name="Google Shape;132;p2">
            <a:extLst>
              <a:ext uri="{FF2B5EF4-FFF2-40B4-BE49-F238E27FC236}">
                <a16:creationId xmlns:a16="http://schemas.microsoft.com/office/drawing/2014/main" id="{06B902C1-B550-8FB0-0BA9-A2481EC6799F}"/>
              </a:ext>
            </a:extLst>
          </p:cNvPr>
          <p:cNvSpPr/>
          <p:nvPr/>
        </p:nvSpPr>
        <p:spPr>
          <a:xfrm>
            <a:off x="6270573" y="347684"/>
            <a:ext cx="5072800" cy="3442285"/>
          </a:xfrm>
          <a:prstGeom prst="roundRect">
            <a:avLst>
              <a:gd name="adj" fmla="val 3365"/>
            </a:avLst>
          </a:prstGeom>
          <a:solidFill>
            <a:srgbClr val="FFFFFF"/>
          </a:solidFill>
          <a:ln w="9525" cap="flat" cmpd="sng">
            <a:solidFill>
              <a:srgbClr val="BBC4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pic>
        <p:nvPicPr>
          <p:cNvPr id="2" name="Google Shape;119;p1">
            <a:extLst>
              <a:ext uri="{FF2B5EF4-FFF2-40B4-BE49-F238E27FC236}">
                <a16:creationId xmlns:a16="http://schemas.microsoft.com/office/drawing/2014/main" id="{8F9DF627-4819-53FC-98B4-651D6A85629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r="29441"/>
          <a:stretch/>
        </p:blipFill>
        <p:spPr>
          <a:xfrm>
            <a:off x="-60092" y="5672073"/>
            <a:ext cx="8602513" cy="1185927"/>
          </a:xfrm>
          <a:prstGeom prst="rect">
            <a:avLst/>
          </a:prstGeom>
          <a:noFill/>
          <a:ln>
            <a:noFill/>
          </a:ln>
        </p:spPr>
      </p:pic>
      <p:sp>
        <p:nvSpPr>
          <p:cNvPr id="129" name="Google Shape;129;p2"/>
          <p:cNvSpPr/>
          <p:nvPr/>
        </p:nvSpPr>
        <p:spPr>
          <a:xfrm>
            <a:off x="6270572" y="3955454"/>
            <a:ext cx="5072799" cy="1541211"/>
          </a:xfrm>
          <a:prstGeom prst="roundRect">
            <a:avLst>
              <a:gd name="adj" fmla="val 3365"/>
            </a:avLst>
          </a:prstGeom>
          <a:solidFill>
            <a:schemeClr val="lt1"/>
          </a:solidFill>
          <a:ln w="9525" cap="flat" cmpd="sng">
            <a:solidFill>
              <a:srgbClr val="BBC4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dirty="0">
              <a:solidFill>
                <a:srgbClr val="000000"/>
              </a:solidFill>
              <a:latin typeface="Arial"/>
              <a:ea typeface="Arial"/>
              <a:cs typeface="Arial"/>
              <a:sym typeface="Arial"/>
            </a:endParaRPr>
          </a:p>
        </p:txBody>
      </p:sp>
      <p:sp>
        <p:nvSpPr>
          <p:cNvPr id="132" name="Google Shape;132;p2"/>
          <p:cNvSpPr/>
          <p:nvPr/>
        </p:nvSpPr>
        <p:spPr>
          <a:xfrm>
            <a:off x="703738" y="347683"/>
            <a:ext cx="5072800" cy="5148983"/>
          </a:xfrm>
          <a:prstGeom prst="roundRect">
            <a:avLst>
              <a:gd name="adj" fmla="val 3365"/>
            </a:avLst>
          </a:prstGeom>
          <a:solidFill>
            <a:srgbClr val="FFFFFF"/>
          </a:solidFill>
          <a:ln w="9525" cap="flat" cmpd="sng">
            <a:solidFill>
              <a:srgbClr val="BBC4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dirty="0">
              <a:solidFill>
                <a:srgbClr val="000000"/>
              </a:solidFill>
              <a:latin typeface="Arial"/>
              <a:ea typeface="Arial"/>
              <a:cs typeface="Arial"/>
              <a:sym typeface="Arial"/>
            </a:endParaRPr>
          </a:p>
        </p:txBody>
      </p:sp>
      <p:pic>
        <p:nvPicPr>
          <p:cNvPr id="133" name="Google Shape;133;p2"/>
          <p:cNvPicPr preferRelativeResize="0"/>
          <p:nvPr/>
        </p:nvPicPr>
        <p:blipFill rotWithShape="1">
          <a:blip r:embed="rId5" cstate="screen">
            <a:alphaModFix/>
            <a:extLst>
              <a:ext uri="{28A0092B-C50C-407E-A947-70E740481C1C}">
                <a14:useLocalDpi xmlns:a14="http://schemas.microsoft.com/office/drawing/2010/main"/>
              </a:ext>
            </a:extLst>
          </a:blip>
          <a:srcRect l="-10"/>
          <a:stretch/>
        </p:blipFill>
        <p:spPr>
          <a:xfrm>
            <a:off x="867524" y="698654"/>
            <a:ext cx="2113577" cy="495369"/>
          </a:xfrm>
          <a:prstGeom prst="rect">
            <a:avLst/>
          </a:prstGeom>
          <a:noFill/>
          <a:ln>
            <a:noFill/>
          </a:ln>
        </p:spPr>
      </p:pic>
      <p:sp>
        <p:nvSpPr>
          <p:cNvPr id="134" name="Google Shape;134;p2"/>
          <p:cNvSpPr txBox="1"/>
          <p:nvPr/>
        </p:nvSpPr>
        <p:spPr>
          <a:xfrm>
            <a:off x="867524" y="1346911"/>
            <a:ext cx="4449595" cy="2224588"/>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a:ea typeface="Arial"/>
                <a:cs typeface="Arial"/>
                <a:sym typeface="Arial"/>
              </a:rPr>
              <a:t>Civic Communication &amp; Analytics Platform</a:t>
            </a:r>
          </a:p>
          <a:p>
            <a:pPr marL="0" marR="0" lvl="0" indent="0" algn="l" rtl="0">
              <a:lnSpc>
                <a:spcPct val="115000"/>
              </a:lnSpc>
              <a:spcBef>
                <a:spcPts val="0"/>
              </a:spcBef>
              <a:spcAft>
                <a:spcPts val="0"/>
              </a:spcAft>
              <a:buClr>
                <a:srgbClr val="000000"/>
              </a:buClr>
              <a:buSzPts val="1100"/>
              <a:buFont typeface="Arial"/>
              <a:buNone/>
            </a:pPr>
            <a:br>
              <a:rPr lang="en-US" sz="1100" b="0" i="0" u="none" strike="noStrike" cap="none" dirty="0">
                <a:solidFill>
                  <a:srgbClr val="132D29"/>
                </a:solidFill>
                <a:latin typeface="Arial"/>
                <a:ea typeface="Arial"/>
                <a:cs typeface="Arial"/>
                <a:sym typeface="Arial"/>
              </a:rPr>
            </a:br>
            <a:r>
              <a:rPr lang="en-US" sz="1600" b="0" i="0" u="none" strike="noStrike" cap="none" dirty="0">
                <a:solidFill>
                  <a:srgbClr val="132D29"/>
                </a:solidFill>
                <a:latin typeface="Arial"/>
                <a:ea typeface="Arial"/>
                <a:cs typeface="Arial"/>
                <a:sym typeface="Arial"/>
              </a:rPr>
              <a:t>Smarter, better-connected communities. A civic surveying, policy polling, and constituent communication tech platform. </a:t>
            </a:r>
            <a:endParaRPr sz="1100" b="0" i="0" u="none" strike="noStrike" cap="none" dirty="0">
              <a:solidFill>
                <a:srgbClr val="132D29"/>
              </a:solidFill>
              <a:latin typeface="Arial"/>
              <a:ea typeface="Arial"/>
              <a:cs typeface="Arial"/>
              <a:sym typeface="Arial"/>
            </a:endParaRPr>
          </a:p>
        </p:txBody>
      </p:sp>
      <p:sp>
        <p:nvSpPr>
          <p:cNvPr id="135" name="Google Shape;135;p2"/>
          <p:cNvSpPr txBox="1"/>
          <p:nvPr/>
        </p:nvSpPr>
        <p:spPr>
          <a:xfrm>
            <a:off x="6361718" y="1346911"/>
            <a:ext cx="4829551" cy="215198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a:ea typeface="Arial"/>
                <a:cs typeface="Arial"/>
                <a:sym typeface="Arial"/>
              </a:rPr>
              <a:t>Advanced Survey Science &amp; Performance Analytics</a:t>
            </a:r>
            <a:endParaRPr sz="2800" b="1" i="0" u="none" strike="noStrike" cap="none" dirty="0">
              <a:solidFill>
                <a:srgbClr val="132D2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rgbClr val="132D2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a:ea typeface="Arial"/>
                <a:cs typeface="Arial"/>
                <a:sym typeface="Arial"/>
              </a:rPr>
              <a:t>Data insights to help communities move forward. </a:t>
            </a:r>
            <a:br>
              <a:rPr lang="en-US" sz="1600" b="0" i="0" u="none" strike="noStrike" cap="none" dirty="0">
                <a:solidFill>
                  <a:srgbClr val="132D29"/>
                </a:solidFill>
                <a:latin typeface="Arial"/>
                <a:ea typeface="Arial"/>
                <a:cs typeface="Arial"/>
                <a:sym typeface="Arial"/>
              </a:rPr>
            </a:br>
            <a:r>
              <a:rPr lang="en-US" sz="1600" b="0" i="0" u="none" strike="noStrike" cap="none" dirty="0">
                <a:solidFill>
                  <a:srgbClr val="132D29"/>
                </a:solidFill>
                <a:latin typeface="Arial"/>
                <a:ea typeface="Arial"/>
                <a:cs typeface="Arial"/>
                <a:sym typeface="Arial"/>
              </a:rPr>
              <a:t>The premiere provider of professional civic surveys and performance benchmarking analyses. </a:t>
            </a:r>
            <a:endParaRPr sz="1600" b="1" i="0" u="none" strike="noStrike" cap="none" dirty="0">
              <a:solidFill>
                <a:srgbClr val="132D29"/>
              </a:solidFill>
              <a:latin typeface="Arial"/>
              <a:ea typeface="Arial"/>
              <a:cs typeface="Arial"/>
              <a:sym typeface="Arial"/>
            </a:endParaRPr>
          </a:p>
        </p:txBody>
      </p:sp>
      <p:pic>
        <p:nvPicPr>
          <p:cNvPr id="136" name="Google Shape;136;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31748" y="680604"/>
            <a:ext cx="4689493" cy="495369"/>
          </a:xfrm>
          <a:prstGeom prst="rect">
            <a:avLst/>
          </a:prstGeom>
          <a:noFill/>
          <a:ln>
            <a:noFill/>
          </a:ln>
        </p:spPr>
      </p:pic>
      <p:sp>
        <p:nvSpPr>
          <p:cNvPr id="140" name="Google Shape;140;p2"/>
          <p:cNvSpPr txBox="1"/>
          <p:nvPr/>
        </p:nvSpPr>
        <p:spPr>
          <a:xfrm>
            <a:off x="6379962" y="4148692"/>
            <a:ext cx="4057359" cy="307200"/>
          </a:xfrm>
          <a:prstGeom prst="rect">
            <a:avLst/>
          </a:prstGeom>
          <a:noFill/>
          <a:ln>
            <a:noFill/>
          </a:ln>
        </p:spPr>
        <p:txBody>
          <a:bodyPr spcFirstLastPara="1" wrap="square" lIns="121900" tIns="121900" rIns="121900" bIns="121900" anchor="ctr" anchorCtr="0">
            <a:noAutofit/>
          </a:bodyPr>
          <a:lstStyle/>
          <a:p>
            <a:pPr marL="0" marR="0" lvl="0" indent="0" rtl="0">
              <a:lnSpc>
                <a:spcPct val="115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a:ea typeface="Arial"/>
                <a:cs typeface="Arial"/>
                <a:sym typeface="Arial"/>
              </a:rPr>
              <a:t>Exclusive Partners</a:t>
            </a:r>
          </a:p>
        </p:txBody>
      </p:sp>
      <p:sp>
        <p:nvSpPr>
          <p:cNvPr id="141" name="Google Shape;141;p2"/>
          <p:cNvSpPr txBox="1"/>
          <p:nvPr/>
        </p:nvSpPr>
        <p:spPr>
          <a:xfrm>
            <a:off x="1172293" y="4126429"/>
            <a:ext cx="1935582" cy="616285"/>
          </a:xfrm>
          <a:prstGeom prst="rect">
            <a:avLst/>
          </a:prstGeom>
          <a:noFill/>
          <a:ln>
            <a:noFill/>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i="0" u="none" strike="noStrike" cap="none" dirty="0">
                <a:solidFill>
                  <a:srgbClr val="132D29"/>
                </a:solidFill>
                <a:latin typeface="Arial"/>
                <a:ea typeface="Arial"/>
                <a:cs typeface="Arial"/>
                <a:sym typeface="Arial"/>
              </a:rPr>
              <a:t>Visit us online at </a:t>
            </a:r>
          </a:p>
          <a:p>
            <a:pPr marL="0" marR="0" lvl="0" indent="0" algn="l" rtl="0">
              <a:spcBef>
                <a:spcPts val="0"/>
              </a:spcBef>
              <a:spcAft>
                <a:spcPts val="0"/>
              </a:spcAft>
              <a:buClr>
                <a:srgbClr val="000000"/>
              </a:buClr>
              <a:buSzPts val="1600"/>
              <a:buFont typeface="Arial"/>
              <a:buNone/>
            </a:pPr>
            <a:r>
              <a:rPr lang="en-US" sz="2800" b="1" i="0" u="none" strike="noStrike" cap="none" dirty="0">
                <a:solidFill>
                  <a:srgbClr val="132D29"/>
                </a:solidFill>
                <a:latin typeface="Arial"/>
                <a:ea typeface="Arial"/>
                <a:cs typeface="Arial"/>
                <a:sym typeface="Arial"/>
              </a:rPr>
              <a:t>polco.us</a:t>
            </a:r>
            <a:endParaRPr sz="2800" b="1" i="0" u="none" strike="noStrike" cap="none" dirty="0">
              <a:solidFill>
                <a:srgbClr val="132D29"/>
              </a:solidFill>
              <a:latin typeface="Arial"/>
              <a:ea typeface="Arial"/>
              <a:cs typeface="Arial"/>
              <a:sym typeface="Arial"/>
            </a:endParaRPr>
          </a:p>
        </p:txBody>
      </p:sp>
      <p:pic>
        <p:nvPicPr>
          <p:cNvPr id="1026" name="Picture 2" descr="ICMA Brand Logos and Assets​​​​​ | icma.org">
            <a:extLst>
              <a:ext uri="{FF2B5EF4-FFF2-40B4-BE49-F238E27FC236}">
                <a16:creationId xmlns:a16="http://schemas.microsoft.com/office/drawing/2014/main" id="{DE81CC61-B4AC-B222-4182-58AB94C9A2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56911" y="4632973"/>
            <a:ext cx="1851153" cy="5969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2D0419-3A66-D7A9-2241-BB57DEADEB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2098" y="4422964"/>
            <a:ext cx="2075583" cy="1088125"/>
          </a:xfrm>
          <a:prstGeom prst="rect">
            <a:avLst/>
          </a:prstGeom>
        </p:spPr>
      </p:pic>
      <p:pic>
        <p:nvPicPr>
          <p:cNvPr id="8" name="Picture 7" descr="A qr code with a few squares&#10;&#10;Description automatically generated">
            <a:extLst>
              <a:ext uri="{FF2B5EF4-FFF2-40B4-BE49-F238E27FC236}">
                <a16:creationId xmlns:a16="http://schemas.microsoft.com/office/drawing/2014/main" id="{6B822073-E835-BB88-97E6-91518FE2E6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71277" y="3860773"/>
            <a:ext cx="1196995" cy="1196995"/>
          </a:xfrm>
          <a:prstGeom prst="rect">
            <a:avLst/>
          </a:prstGeom>
        </p:spPr>
      </p:pic>
      <p:pic>
        <p:nvPicPr>
          <p:cNvPr id="15" name="Graphic 14" descr="Chevron arrows outline">
            <a:extLst>
              <a:ext uri="{FF2B5EF4-FFF2-40B4-BE49-F238E27FC236}">
                <a16:creationId xmlns:a16="http://schemas.microsoft.com/office/drawing/2014/main" id="{FD8F8E17-7638-CDC5-A1DA-FB158236F8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50453" y="4009243"/>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F0BD5C1D-A18B-12CB-ABB5-96287CF70764}"/>
            </a:ext>
          </a:extLst>
        </p:cNvPr>
        <p:cNvGrpSpPr/>
        <p:nvPr/>
      </p:nvGrpSpPr>
      <p:grpSpPr>
        <a:xfrm>
          <a:off x="0" y="0"/>
          <a:ext cx="0" cy="0"/>
          <a:chOff x="0" y="0"/>
          <a:chExt cx="0" cy="0"/>
        </a:xfrm>
      </p:grpSpPr>
      <p:sp>
        <p:nvSpPr>
          <p:cNvPr id="316" name="Google Shape;316;p17">
            <a:extLst>
              <a:ext uri="{FF2B5EF4-FFF2-40B4-BE49-F238E27FC236}">
                <a16:creationId xmlns:a16="http://schemas.microsoft.com/office/drawing/2014/main" id="{3C1000B7-04DD-056B-F5E9-12B631FE9624}"/>
              </a:ext>
            </a:extLst>
          </p:cNvPr>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The Economy in Milford</a:t>
            </a:r>
            <a:endParaRPr dirty="0"/>
          </a:p>
        </p:txBody>
      </p:sp>
      <p:graphicFrame>
        <p:nvGraphicFramePr>
          <p:cNvPr id="2" name="Google Shape;205;p8">
            <a:extLst>
              <a:ext uri="{FF2B5EF4-FFF2-40B4-BE49-F238E27FC236}">
                <a16:creationId xmlns:a16="http://schemas.microsoft.com/office/drawing/2014/main" id="{03219D5E-8CF3-1388-51E7-CB408FD2A8F4}"/>
              </a:ext>
            </a:extLst>
          </p:cNvPr>
          <p:cNvGraphicFramePr/>
          <p:nvPr>
            <p:extLst>
              <p:ext uri="{D42A27DB-BD31-4B8C-83A1-F6EECF244321}">
                <p14:modId xmlns:p14="http://schemas.microsoft.com/office/powerpoint/2010/main" val="3019173679"/>
              </p:ext>
            </p:extLst>
          </p:nvPr>
        </p:nvGraphicFramePr>
        <p:xfrm>
          <a:off x="660885" y="2013668"/>
          <a:ext cx="10464108" cy="4254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65A0AEB-1558-C98A-65E2-E4941AF8D702}"/>
              </a:ext>
            </a:extLst>
          </p:cNvPr>
          <p:cNvSpPr txBox="1"/>
          <p:nvPr/>
        </p:nvSpPr>
        <p:spPr>
          <a:xfrm>
            <a:off x="2758597" y="1282484"/>
            <a:ext cx="6674806" cy="369332"/>
          </a:xfrm>
          <a:prstGeom prst="rect">
            <a:avLst/>
          </a:prstGeom>
          <a:solidFill>
            <a:srgbClr val="C1D69A"/>
          </a:solidFill>
          <a:ln>
            <a:solidFill>
              <a:srgbClr val="132D29"/>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132D29"/>
                </a:solidFill>
                <a:effectLst/>
                <a:uLnTx/>
                <a:uFillTx/>
                <a:latin typeface="Arial"/>
                <a:ea typeface="Arial"/>
                <a:cs typeface="Arial"/>
                <a:sym typeface="Arial"/>
              </a:rPr>
              <a:t>Please rate each of the following in the Milford community:</a:t>
            </a:r>
          </a:p>
        </p:txBody>
      </p:sp>
      <p:sp>
        <p:nvSpPr>
          <p:cNvPr id="4" name="TextBox 3">
            <a:extLst>
              <a:ext uri="{FF2B5EF4-FFF2-40B4-BE49-F238E27FC236}">
                <a16:creationId xmlns:a16="http://schemas.microsoft.com/office/drawing/2014/main" id="{9554E13B-DC8C-579C-812A-7E0884AE4815}"/>
              </a:ext>
            </a:extLst>
          </p:cNvPr>
          <p:cNvSpPr txBox="1"/>
          <p:nvPr/>
        </p:nvSpPr>
        <p:spPr>
          <a:xfrm>
            <a:off x="7677100" y="6268201"/>
            <a:ext cx="27549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1" u="none" strike="noStrike" kern="0" cap="none" spc="0" normalizeH="0" baseline="0" noProof="0" dirty="0">
                <a:ln>
                  <a:noFill/>
                </a:ln>
                <a:solidFill>
                  <a:srgbClr val="132D29"/>
                </a:solidFill>
                <a:effectLst/>
                <a:uLnTx/>
                <a:uFillTx/>
                <a:latin typeface="Arial"/>
                <a:cs typeface="Arial"/>
                <a:sym typeface="Arial"/>
              </a:rPr>
              <a:t>Percent excellent or good</a:t>
            </a:r>
          </a:p>
        </p:txBody>
      </p:sp>
      <p:pic>
        <p:nvPicPr>
          <p:cNvPr id="5" name="Picture 4">
            <a:extLst>
              <a:ext uri="{FF2B5EF4-FFF2-40B4-BE49-F238E27FC236}">
                <a16:creationId xmlns:a16="http://schemas.microsoft.com/office/drawing/2014/main" id="{06F3CEF4-2006-9FA5-FD0F-DBA6979B5623}"/>
              </a:ext>
            </a:extLst>
          </p:cNvPr>
          <p:cNvPicPr>
            <a:picLocks noChangeAspect="1"/>
          </p:cNvPicPr>
          <p:nvPr/>
        </p:nvPicPr>
        <p:blipFill>
          <a:blip r:embed="rId4"/>
          <a:stretch>
            <a:fillRect/>
          </a:stretch>
        </p:blipFill>
        <p:spPr>
          <a:xfrm>
            <a:off x="229960" y="5943601"/>
            <a:ext cx="2982840" cy="591312"/>
          </a:xfrm>
          <a:prstGeom prst="rect">
            <a:avLst/>
          </a:prstGeom>
        </p:spPr>
      </p:pic>
      <p:pic>
        <p:nvPicPr>
          <p:cNvPr id="9" name="Picture 8" descr="A green line with a down arrow&#10;&#10;Description automatically generated">
            <a:extLst>
              <a:ext uri="{FF2B5EF4-FFF2-40B4-BE49-F238E27FC236}">
                <a16:creationId xmlns:a16="http://schemas.microsoft.com/office/drawing/2014/main" id="{6048D2F3-F7FD-2559-6F3B-4D07C213BC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9202" y="5692657"/>
            <a:ext cx="427384" cy="427384"/>
          </a:xfrm>
          <a:prstGeom prst="rect">
            <a:avLst/>
          </a:prstGeom>
        </p:spPr>
      </p:pic>
      <p:pic>
        <p:nvPicPr>
          <p:cNvPr id="10" name="Picture 9" descr="A green arrow pointing up&#10;&#10;Description automatically generated">
            <a:extLst>
              <a:ext uri="{FF2B5EF4-FFF2-40B4-BE49-F238E27FC236}">
                <a16:creationId xmlns:a16="http://schemas.microsoft.com/office/drawing/2014/main" id="{E30DEB2E-154C-5F25-9D7D-D937267C41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6719" y="3001321"/>
            <a:ext cx="427679" cy="427679"/>
          </a:xfrm>
          <a:prstGeom prst="rect">
            <a:avLst/>
          </a:prstGeom>
        </p:spPr>
      </p:pic>
    </p:spTree>
    <p:extLst>
      <p:ext uri="{BB962C8B-B14F-4D97-AF65-F5344CB8AC3E}">
        <p14:creationId xmlns:p14="http://schemas.microsoft.com/office/powerpoint/2010/main" val="268629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404"/>
        <p:cNvGrpSpPr/>
        <p:nvPr/>
      </p:nvGrpSpPr>
      <p:grpSpPr>
        <a:xfrm>
          <a:off x="0" y="0"/>
          <a:ext cx="0" cy="0"/>
          <a:chOff x="0" y="0"/>
          <a:chExt cx="0" cy="0"/>
        </a:xfrm>
      </p:grpSpPr>
      <p:pic>
        <p:nvPicPr>
          <p:cNvPr id="405" name="Google Shape;405;p22"/>
          <p:cNvPicPr preferRelativeResize="0"/>
          <p:nvPr/>
        </p:nvPicPr>
        <p:blipFill rotWithShape="1">
          <a:blip r:embed="rId4">
            <a:alphaModFix/>
          </a:blip>
          <a:srcRect/>
          <a:stretch/>
        </p:blipFill>
        <p:spPr>
          <a:xfrm>
            <a:off x="1" y="0"/>
            <a:ext cx="5013956" cy="6858000"/>
          </a:xfrm>
          <a:prstGeom prst="rect">
            <a:avLst/>
          </a:prstGeom>
          <a:noFill/>
          <a:ln>
            <a:noFill/>
          </a:ln>
        </p:spPr>
      </p:pic>
      <p:sp>
        <p:nvSpPr>
          <p:cNvPr id="406" name="Google Shape;406;p22"/>
          <p:cNvSpPr txBox="1">
            <a:spLocks noGrp="1"/>
          </p:cNvSpPr>
          <p:nvPr>
            <p:ph type="title"/>
          </p:nvPr>
        </p:nvSpPr>
        <p:spPr>
          <a:xfrm>
            <a:off x="342899" y="2152167"/>
            <a:ext cx="3932217" cy="1935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Milford’s natural environment</a:t>
            </a:r>
            <a:r>
              <a:rPr lang="en-US" sz="3200" dirty="0"/>
              <a:t> and parks and recreation opportunities show areas of opportunity.</a:t>
            </a:r>
            <a:endParaRPr sz="3200" b="1" i="0" u="none" strike="noStrike" cap="none" dirty="0">
              <a:solidFill>
                <a:schemeClr val="lt1"/>
              </a:solidFill>
              <a:latin typeface="Arial"/>
              <a:ea typeface="Arial"/>
              <a:cs typeface="Arial"/>
              <a:sym typeface="Arial"/>
            </a:endParaRPr>
          </a:p>
        </p:txBody>
      </p:sp>
      <p:pic>
        <p:nvPicPr>
          <p:cNvPr id="408" name="Google Shape;408;p22"/>
          <p:cNvPicPr preferRelativeResize="0"/>
          <p:nvPr/>
        </p:nvPicPr>
        <p:blipFill rotWithShape="1">
          <a:blip r:embed="rId5">
            <a:alphaModFix/>
          </a:blip>
          <a:srcRect/>
          <a:stretch/>
        </p:blipFill>
        <p:spPr>
          <a:xfrm>
            <a:off x="0" y="5672082"/>
            <a:ext cx="12192000" cy="1185927"/>
          </a:xfrm>
          <a:prstGeom prst="rect">
            <a:avLst/>
          </a:prstGeom>
          <a:noFill/>
          <a:ln>
            <a:noFill/>
          </a:ln>
        </p:spPr>
      </p:pic>
      <p:sp>
        <p:nvSpPr>
          <p:cNvPr id="3" name="Google Shape;268;p15">
            <a:extLst>
              <a:ext uri="{FF2B5EF4-FFF2-40B4-BE49-F238E27FC236}">
                <a16:creationId xmlns:a16="http://schemas.microsoft.com/office/drawing/2014/main" id="{03695C83-1B4C-204E-266F-69AB6E7CE5C7}"/>
              </a:ext>
            </a:extLst>
          </p:cNvPr>
          <p:cNvSpPr txBox="1"/>
          <p:nvPr/>
        </p:nvSpPr>
        <p:spPr>
          <a:xfrm>
            <a:off x="10142788" y="977203"/>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dirty="0">
                <a:solidFill>
                  <a:schemeClr val="lt1"/>
                </a:solidFill>
                <a:latin typeface="Roboto" panose="02000000000000000000" pitchFamily="2" charset="0"/>
                <a:ea typeface="Roboto" panose="02000000000000000000" pitchFamily="2" charset="0"/>
                <a:cs typeface="Roboto" panose="02000000000000000000" pitchFamily="2" charset="0"/>
              </a:rPr>
              <a:t>4</a:t>
            </a:r>
            <a:endParaRPr lang="en-US" sz="220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B731010E-5796-E4A5-7308-E7F2D55CB88D}"/>
            </a:ext>
          </a:extLst>
        </p:cNvPr>
        <p:cNvGrpSpPr/>
        <p:nvPr/>
      </p:nvGrpSpPr>
      <p:grpSpPr>
        <a:xfrm>
          <a:off x="0" y="0"/>
          <a:ext cx="0" cy="0"/>
          <a:chOff x="0" y="0"/>
          <a:chExt cx="0" cy="0"/>
        </a:xfrm>
      </p:grpSpPr>
      <p:sp>
        <p:nvSpPr>
          <p:cNvPr id="316" name="Google Shape;316;p17">
            <a:extLst>
              <a:ext uri="{FF2B5EF4-FFF2-40B4-BE49-F238E27FC236}">
                <a16:creationId xmlns:a16="http://schemas.microsoft.com/office/drawing/2014/main" id="{1F1A13F5-74B4-DA53-E92C-CEA57360FD49}"/>
              </a:ext>
            </a:extLst>
          </p:cNvPr>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Natural Environment in Milford</a:t>
            </a:r>
            <a:endParaRPr dirty="0"/>
          </a:p>
        </p:txBody>
      </p:sp>
      <p:graphicFrame>
        <p:nvGraphicFramePr>
          <p:cNvPr id="2" name="Google Shape;205;p8">
            <a:extLst>
              <a:ext uri="{FF2B5EF4-FFF2-40B4-BE49-F238E27FC236}">
                <a16:creationId xmlns:a16="http://schemas.microsoft.com/office/drawing/2014/main" id="{04A29E50-C3EE-3433-FB6E-4380D7691904}"/>
              </a:ext>
            </a:extLst>
          </p:cNvPr>
          <p:cNvGraphicFramePr/>
          <p:nvPr>
            <p:extLst>
              <p:ext uri="{D42A27DB-BD31-4B8C-83A1-F6EECF244321}">
                <p14:modId xmlns:p14="http://schemas.microsoft.com/office/powerpoint/2010/main" val="4235137536"/>
              </p:ext>
            </p:extLst>
          </p:nvPr>
        </p:nvGraphicFramePr>
        <p:xfrm>
          <a:off x="870601" y="1855241"/>
          <a:ext cx="8834718" cy="42595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330509-AF1B-98C7-DA28-E77FF9B0C04D}"/>
              </a:ext>
            </a:extLst>
          </p:cNvPr>
          <p:cNvSpPr txBox="1"/>
          <p:nvPr/>
        </p:nvSpPr>
        <p:spPr>
          <a:xfrm>
            <a:off x="2653220" y="1282484"/>
            <a:ext cx="6885559" cy="369332"/>
          </a:xfrm>
          <a:prstGeom prst="rect">
            <a:avLst/>
          </a:prstGeom>
          <a:solidFill>
            <a:srgbClr val="C1D69A"/>
          </a:solidFill>
          <a:ln>
            <a:solidFill>
              <a:srgbClr val="132D29"/>
            </a:solidFill>
          </a:ln>
        </p:spPr>
        <p:txBody>
          <a:bodyPr wrap="square" rtlCol="0" anchor="ctr">
            <a:spAutoFit/>
          </a:bodyPr>
          <a:lstStyle/>
          <a:p>
            <a:pPr algn="ctr"/>
            <a:r>
              <a:rPr lang="en-US" sz="1800" b="1" u="none" strike="noStrike" cap="none" dirty="0">
                <a:solidFill>
                  <a:srgbClr val="132D29"/>
                </a:solidFill>
                <a:latin typeface="Arial"/>
                <a:ea typeface="Arial"/>
                <a:cs typeface="Arial"/>
                <a:sym typeface="Arial"/>
              </a:rPr>
              <a:t>Please rate each of the following in the Milford community:</a:t>
            </a:r>
          </a:p>
        </p:txBody>
      </p:sp>
      <p:sp>
        <p:nvSpPr>
          <p:cNvPr id="4" name="TextBox 3">
            <a:extLst>
              <a:ext uri="{FF2B5EF4-FFF2-40B4-BE49-F238E27FC236}">
                <a16:creationId xmlns:a16="http://schemas.microsoft.com/office/drawing/2014/main" id="{C57E2BCB-8F14-0C91-8DDB-43507D0B31A2}"/>
              </a:ext>
            </a:extLst>
          </p:cNvPr>
          <p:cNvSpPr txBox="1"/>
          <p:nvPr/>
        </p:nvSpPr>
        <p:spPr>
          <a:xfrm>
            <a:off x="7249588" y="6424582"/>
            <a:ext cx="2754923" cy="338554"/>
          </a:xfrm>
          <a:prstGeom prst="rect">
            <a:avLst/>
          </a:prstGeom>
          <a:noFill/>
        </p:spPr>
        <p:txBody>
          <a:bodyPr wrap="square" rtlCol="0">
            <a:spAutoFit/>
          </a:bodyPr>
          <a:lstStyle/>
          <a:p>
            <a:r>
              <a:rPr lang="en-US" sz="1600" i="1" dirty="0">
                <a:solidFill>
                  <a:srgbClr val="132D29"/>
                </a:solidFill>
              </a:rPr>
              <a:t>Percent excellent or good</a:t>
            </a:r>
          </a:p>
        </p:txBody>
      </p:sp>
      <p:pic>
        <p:nvPicPr>
          <p:cNvPr id="5" name="Picture 4">
            <a:extLst>
              <a:ext uri="{FF2B5EF4-FFF2-40B4-BE49-F238E27FC236}">
                <a16:creationId xmlns:a16="http://schemas.microsoft.com/office/drawing/2014/main" id="{E495128E-568C-50D3-235C-B7D1A0CD0455}"/>
              </a:ext>
            </a:extLst>
          </p:cNvPr>
          <p:cNvPicPr>
            <a:picLocks noChangeAspect="1"/>
          </p:cNvPicPr>
          <p:nvPr/>
        </p:nvPicPr>
        <p:blipFill>
          <a:blip r:embed="rId4"/>
          <a:stretch>
            <a:fillRect/>
          </a:stretch>
        </p:blipFill>
        <p:spPr>
          <a:xfrm>
            <a:off x="229960" y="5943601"/>
            <a:ext cx="2982840" cy="591312"/>
          </a:xfrm>
          <a:prstGeom prst="rect">
            <a:avLst/>
          </a:prstGeom>
        </p:spPr>
      </p:pic>
      <p:pic>
        <p:nvPicPr>
          <p:cNvPr id="6" name="Picture 5" descr="A green line with a down arrow&#10;&#10;Description automatically generated">
            <a:extLst>
              <a:ext uri="{FF2B5EF4-FFF2-40B4-BE49-F238E27FC236}">
                <a16:creationId xmlns:a16="http://schemas.microsoft.com/office/drawing/2014/main" id="{054CBFD9-1EB7-3FFA-F077-DE958042D7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0741" y="2612664"/>
            <a:ext cx="427384" cy="427384"/>
          </a:xfrm>
          <a:prstGeom prst="rect">
            <a:avLst/>
          </a:prstGeom>
        </p:spPr>
      </p:pic>
      <p:pic>
        <p:nvPicPr>
          <p:cNvPr id="7" name="Picture 6" descr="A green line with a down arrow&#10;&#10;Description automatically generated">
            <a:extLst>
              <a:ext uri="{FF2B5EF4-FFF2-40B4-BE49-F238E27FC236}">
                <a16:creationId xmlns:a16="http://schemas.microsoft.com/office/drawing/2014/main" id="{BF0AE276-16AD-618A-11B9-1020A3E7DB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4566" y="5575516"/>
            <a:ext cx="427384" cy="427384"/>
          </a:xfrm>
          <a:prstGeom prst="rect">
            <a:avLst/>
          </a:prstGeom>
        </p:spPr>
      </p:pic>
      <p:pic>
        <p:nvPicPr>
          <p:cNvPr id="8" name="Picture 7" descr="A green line with a down arrow&#10;&#10;Description automatically generated">
            <a:extLst>
              <a:ext uri="{FF2B5EF4-FFF2-40B4-BE49-F238E27FC236}">
                <a16:creationId xmlns:a16="http://schemas.microsoft.com/office/drawing/2014/main" id="{95D0617E-1B7C-CD24-A522-F9FD0BB2E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5928" y="3243473"/>
            <a:ext cx="427384" cy="427384"/>
          </a:xfrm>
          <a:prstGeom prst="rect">
            <a:avLst/>
          </a:prstGeom>
        </p:spPr>
      </p:pic>
      <p:pic>
        <p:nvPicPr>
          <p:cNvPr id="9" name="Picture 8" descr="A green line with a down arrow&#10;&#10;Description automatically generated">
            <a:extLst>
              <a:ext uri="{FF2B5EF4-FFF2-40B4-BE49-F238E27FC236}">
                <a16:creationId xmlns:a16="http://schemas.microsoft.com/office/drawing/2014/main" id="{E27F39CA-9FCE-2B50-9760-50E88878C2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3357" y="4363722"/>
            <a:ext cx="427384" cy="427384"/>
          </a:xfrm>
          <a:prstGeom prst="rect">
            <a:avLst/>
          </a:prstGeom>
        </p:spPr>
      </p:pic>
      <p:pic>
        <p:nvPicPr>
          <p:cNvPr id="10" name="Picture 9" descr="A green line with a down arrow&#10;&#10;Description automatically generated">
            <a:extLst>
              <a:ext uri="{FF2B5EF4-FFF2-40B4-BE49-F238E27FC236}">
                <a16:creationId xmlns:a16="http://schemas.microsoft.com/office/drawing/2014/main" id="{7BCE2267-8C3D-6D9C-B67D-C65F03E7DA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7674" y="4958387"/>
            <a:ext cx="427384" cy="427384"/>
          </a:xfrm>
          <a:prstGeom prst="rect">
            <a:avLst/>
          </a:prstGeom>
        </p:spPr>
      </p:pic>
    </p:spTree>
    <p:extLst>
      <p:ext uri="{BB962C8B-B14F-4D97-AF65-F5344CB8AC3E}">
        <p14:creationId xmlns:p14="http://schemas.microsoft.com/office/powerpoint/2010/main" val="37275286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4DA285CA-51DA-30F5-91C4-706D383503CC}"/>
            </a:ext>
          </a:extLst>
        </p:cNvPr>
        <p:cNvGrpSpPr/>
        <p:nvPr/>
      </p:nvGrpSpPr>
      <p:grpSpPr>
        <a:xfrm>
          <a:off x="0" y="0"/>
          <a:ext cx="0" cy="0"/>
          <a:chOff x="0" y="0"/>
          <a:chExt cx="0" cy="0"/>
        </a:xfrm>
      </p:grpSpPr>
      <p:sp>
        <p:nvSpPr>
          <p:cNvPr id="316" name="Google Shape;316;p17">
            <a:extLst>
              <a:ext uri="{FF2B5EF4-FFF2-40B4-BE49-F238E27FC236}">
                <a16:creationId xmlns:a16="http://schemas.microsoft.com/office/drawing/2014/main" id="{B0419E97-4EB4-BBAE-FF0C-2AD1DBE95956}"/>
              </a:ext>
            </a:extLst>
          </p:cNvPr>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Parks and Recreation in Milford</a:t>
            </a:r>
            <a:endParaRPr dirty="0"/>
          </a:p>
        </p:txBody>
      </p:sp>
      <p:graphicFrame>
        <p:nvGraphicFramePr>
          <p:cNvPr id="2" name="Google Shape;205;p8">
            <a:extLst>
              <a:ext uri="{FF2B5EF4-FFF2-40B4-BE49-F238E27FC236}">
                <a16:creationId xmlns:a16="http://schemas.microsoft.com/office/drawing/2014/main" id="{5067316C-FBBB-43EC-5C02-ABC6E44C766D}"/>
              </a:ext>
            </a:extLst>
          </p:cNvPr>
          <p:cNvGraphicFramePr/>
          <p:nvPr>
            <p:extLst>
              <p:ext uri="{D42A27DB-BD31-4B8C-83A1-F6EECF244321}">
                <p14:modId xmlns:p14="http://schemas.microsoft.com/office/powerpoint/2010/main" val="2245317198"/>
              </p:ext>
            </p:extLst>
          </p:nvPr>
        </p:nvGraphicFramePr>
        <p:xfrm>
          <a:off x="1468066" y="1910932"/>
          <a:ext cx="8877894" cy="4254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84DA558-040A-FF70-16E7-683B948BAD81}"/>
              </a:ext>
            </a:extLst>
          </p:cNvPr>
          <p:cNvSpPr txBox="1"/>
          <p:nvPr/>
        </p:nvSpPr>
        <p:spPr>
          <a:xfrm>
            <a:off x="2653220" y="1282484"/>
            <a:ext cx="6885559" cy="369332"/>
          </a:xfrm>
          <a:prstGeom prst="rect">
            <a:avLst/>
          </a:prstGeom>
          <a:solidFill>
            <a:srgbClr val="C1D69A"/>
          </a:solidFill>
          <a:ln>
            <a:solidFill>
              <a:srgbClr val="132D29"/>
            </a:solidFill>
          </a:ln>
        </p:spPr>
        <p:txBody>
          <a:bodyPr wrap="square" rtlCol="0" anchor="ctr">
            <a:spAutoFit/>
          </a:bodyPr>
          <a:lstStyle/>
          <a:p>
            <a:pPr algn="ctr"/>
            <a:r>
              <a:rPr lang="en-US" sz="1800" b="1" u="none" strike="noStrike" cap="none" dirty="0">
                <a:solidFill>
                  <a:srgbClr val="132D29"/>
                </a:solidFill>
                <a:latin typeface="Arial"/>
                <a:ea typeface="Arial"/>
                <a:cs typeface="Arial"/>
                <a:sym typeface="Arial"/>
              </a:rPr>
              <a:t>Please rate each of the following in the Milford community:</a:t>
            </a:r>
          </a:p>
        </p:txBody>
      </p:sp>
      <p:sp>
        <p:nvSpPr>
          <p:cNvPr id="4" name="TextBox 3">
            <a:extLst>
              <a:ext uri="{FF2B5EF4-FFF2-40B4-BE49-F238E27FC236}">
                <a16:creationId xmlns:a16="http://schemas.microsoft.com/office/drawing/2014/main" id="{7DD09475-02FA-2E8D-F178-DB27C4E5A5B3}"/>
              </a:ext>
            </a:extLst>
          </p:cNvPr>
          <p:cNvSpPr txBox="1"/>
          <p:nvPr/>
        </p:nvSpPr>
        <p:spPr>
          <a:xfrm>
            <a:off x="7249588" y="6424582"/>
            <a:ext cx="2754923" cy="338554"/>
          </a:xfrm>
          <a:prstGeom prst="rect">
            <a:avLst/>
          </a:prstGeom>
          <a:noFill/>
        </p:spPr>
        <p:txBody>
          <a:bodyPr wrap="square" rtlCol="0">
            <a:spAutoFit/>
          </a:bodyPr>
          <a:lstStyle/>
          <a:p>
            <a:r>
              <a:rPr lang="en-US" sz="1600" i="1" dirty="0">
                <a:solidFill>
                  <a:srgbClr val="132D29"/>
                </a:solidFill>
              </a:rPr>
              <a:t>Percent excellent or good</a:t>
            </a:r>
          </a:p>
        </p:txBody>
      </p:sp>
      <p:pic>
        <p:nvPicPr>
          <p:cNvPr id="5" name="Picture 4">
            <a:extLst>
              <a:ext uri="{FF2B5EF4-FFF2-40B4-BE49-F238E27FC236}">
                <a16:creationId xmlns:a16="http://schemas.microsoft.com/office/drawing/2014/main" id="{8C12FD2C-6826-EFC0-0C78-9EA99281E0CD}"/>
              </a:ext>
            </a:extLst>
          </p:cNvPr>
          <p:cNvPicPr>
            <a:picLocks noChangeAspect="1"/>
          </p:cNvPicPr>
          <p:nvPr/>
        </p:nvPicPr>
        <p:blipFill>
          <a:blip r:embed="rId4"/>
          <a:stretch>
            <a:fillRect/>
          </a:stretch>
        </p:blipFill>
        <p:spPr>
          <a:xfrm>
            <a:off x="229960" y="5943601"/>
            <a:ext cx="2982840" cy="591312"/>
          </a:xfrm>
          <a:prstGeom prst="rect">
            <a:avLst/>
          </a:prstGeom>
        </p:spPr>
      </p:pic>
      <p:pic>
        <p:nvPicPr>
          <p:cNvPr id="6" name="Picture 5" descr="A green line with a down arrow&#10;&#10;Description automatically generated">
            <a:extLst>
              <a:ext uri="{FF2B5EF4-FFF2-40B4-BE49-F238E27FC236}">
                <a16:creationId xmlns:a16="http://schemas.microsoft.com/office/drawing/2014/main" id="{7993B602-B8C0-92CA-A309-FC9C6338D3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5647" y="4157159"/>
            <a:ext cx="427384" cy="427384"/>
          </a:xfrm>
          <a:prstGeom prst="rect">
            <a:avLst/>
          </a:prstGeom>
        </p:spPr>
      </p:pic>
      <p:pic>
        <p:nvPicPr>
          <p:cNvPr id="7" name="Picture 6" descr="A green line with a down arrow&#10;&#10;Description automatically generated">
            <a:extLst>
              <a:ext uri="{FF2B5EF4-FFF2-40B4-BE49-F238E27FC236}">
                <a16:creationId xmlns:a16="http://schemas.microsoft.com/office/drawing/2014/main" id="{BC5B9D4C-B0A1-9605-EE9E-4F2277CD1A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4337" y="3467328"/>
            <a:ext cx="427384" cy="427384"/>
          </a:xfrm>
          <a:prstGeom prst="rect">
            <a:avLst/>
          </a:prstGeom>
        </p:spPr>
      </p:pic>
      <p:pic>
        <p:nvPicPr>
          <p:cNvPr id="8" name="Picture 7" descr="A green line with a down arrow&#10;&#10;Description automatically generated">
            <a:extLst>
              <a:ext uri="{FF2B5EF4-FFF2-40B4-BE49-F238E27FC236}">
                <a16:creationId xmlns:a16="http://schemas.microsoft.com/office/drawing/2014/main" id="{EEF3FF6B-6EAA-9437-C9B4-289E33751D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5647" y="2823387"/>
            <a:ext cx="427384" cy="427384"/>
          </a:xfrm>
          <a:prstGeom prst="rect">
            <a:avLst/>
          </a:prstGeom>
        </p:spPr>
      </p:pic>
      <p:pic>
        <p:nvPicPr>
          <p:cNvPr id="9" name="Picture 8" descr="A green line with a down arrow&#10;&#10;Description automatically generated">
            <a:extLst>
              <a:ext uri="{FF2B5EF4-FFF2-40B4-BE49-F238E27FC236}">
                <a16:creationId xmlns:a16="http://schemas.microsoft.com/office/drawing/2014/main" id="{F7CAACF5-754C-97A4-AF8D-A5C9DCD030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9339" y="2031656"/>
            <a:ext cx="427384" cy="427384"/>
          </a:xfrm>
          <a:prstGeom prst="rect">
            <a:avLst/>
          </a:prstGeom>
        </p:spPr>
      </p:pic>
      <p:pic>
        <p:nvPicPr>
          <p:cNvPr id="17" name="Picture 16" descr="A green line with a down arrow&#10;&#10;Description automatically generated">
            <a:extLst>
              <a:ext uri="{FF2B5EF4-FFF2-40B4-BE49-F238E27FC236}">
                <a16:creationId xmlns:a16="http://schemas.microsoft.com/office/drawing/2014/main" id="{E308D785-15EA-5AFB-C957-9EB229118D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40017" y="4819220"/>
            <a:ext cx="427384" cy="427384"/>
          </a:xfrm>
          <a:prstGeom prst="rect">
            <a:avLst/>
          </a:prstGeom>
        </p:spPr>
      </p:pic>
    </p:spTree>
    <p:extLst>
      <p:ext uri="{BB962C8B-B14F-4D97-AF65-F5344CB8AC3E}">
        <p14:creationId xmlns:p14="http://schemas.microsoft.com/office/powerpoint/2010/main" val="8191789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471" name="Google Shape;471;p29"/>
          <p:cNvGraphicFramePr/>
          <p:nvPr>
            <p:extLst>
              <p:ext uri="{D42A27DB-BD31-4B8C-83A1-F6EECF244321}">
                <p14:modId xmlns:p14="http://schemas.microsoft.com/office/powerpoint/2010/main" val="1453224826"/>
              </p:ext>
            </p:extLst>
          </p:nvPr>
        </p:nvGraphicFramePr>
        <p:xfrm>
          <a:off x="369642" y="2048933"/>
          <a:ext cx="11452715" cy="4809067"/>
        </p:xfrm>
        <a:graphic>
          <a:graphicData uri="http://schemas.openxmlformats.org/drawingml/2006/chart">
            <c:chart xmlns:c="http://schemas.openxmlformats.org/drawingml/2006/chart" xmlns:r="http://schemas.openxmlformats.org/officeDocument/2006/relationships" r:id="rId3"/>
          </a:graphicData>
        </a:graphic>
      </p:graphicFrame>
      <p:sp>
        <p:nvSpPr>
          <p:cNvPr id="473" name="Google Shape;473;p29"/>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dirty="0"/>
              <a:t>Recreation Opportunities in Milford</a:t>
            </a:r>
          </a:p>
        </p:txBody>
      </p:sp>
      <p:sp>
        <p:nvSpPr>
          <p:cNvPr id="3" name="TextBox 2">
            <a:extLst>
              <a:ext uri="{FF2B5EF4-FFF2-40B4-BE49-F238E27FC236}">
                <a16:creationId xmlns:a16="http://schemas.microsoft.com/office/drawing/2014/main" id="{BE4AAE70-DF20-6407-9237-EED81DEAB4EE}"/>
              </a:ext>
            </a:extLst>
          </p:cNvPr>
          <p:cNvSpPr txBox="1"/>
          <p:nvPr/>
        </p:nvSpPr>
        <p:spPr>
          <a:xfrm>
            <a:off x="2380592" y="1223121"/>
            <a:ext cx="7430814" cy="646331"/>
          </a:xfrm>
          <a:prstGeom prst="rect">
            <a:avLst/>
          </a:prstGeom>
          <a:solidFill>
            <a:srgbClr val="D5E3BB"/>
          </a:solidFill>
          <a:ln>
            <a:solidFill>
              <a:schemeClr val="tx1"/>
            </a:solidFill>
          </a:ln>
        </p:spPr>
        <p:txBody>
          <a:bodyPr wrap="square" rtlCol="0" anchor="ctr">
            <a:spAutoFit/>
          </a:bodyPr>
          <a:lstStyle/>
          <a:p>
            <a:pPr algn="l"/>
            <a:r>
              <a:rPr lang="en-US" sz="1800" b="1" i="0" u="none" strike="noStrike" baseline="0" dirty="0">
                <a:latin typeface="Cambria-Bold"/>
              </a:rPr>
              <a:t>Please rate how important, if at all, you think it is to add or expand the following city recreation </a:t>
            </a:r>
            <a:r>
              <a:rPr lang="es-AR" sz="1800" b="1" i="0" u="none" strike="noStrike" baseline="0" dirty="0">
                <a:latin typeface="Cambria-Bold"/>
              </a:rPr>
              <a:t>opportunities in Milford.</a:t>
            </a:r>
            <a:endParaRPr lang="en-US" sz="1800" b="1" dirty="0">
              <a:solidFill>
                <a:srgbClr val="132D29"/>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aphicFrame>
        <p:nvGraphicFramePr>
          <p:cNvPr id="462" name="Google Shape;462;p28"/>
          <p:cNvGraphicFramePr/>
          <p:nvPr>
            <p:extLst>
              <p:ext uri="{D42A27DB-BD31-4B8C-83A1-F6EECF244321}">
                <p14:modId xmlns:p14="http://schemas.microsoft.com/office/powerpoint/2010/main" val="1059920604"/>
              </p:ext>
            </p:extLst>
          </p:nvPr>
        </p:nvGraphicFramePr>
        <p:xfrm>
          <a:off x="420092" y="1370653"/>
          <a:ext cx="10996216" cy="5336283"/>
        </p:xfrm>
        <a:graphic>
          <a:graphicData uri="http://schemas.openxmlformats.org/drawingml/2006/chart">
            <c:chart xmlns:c="http://schemas.openxmlformats.org/drawingml/2006/chart" xmlns:r="http://schemas.openxmlformats.org/officeDocument/2006/relationships" r:id="rId3"/>
          </a:graphicData>
        </a:graphic>
      </p:graphicFrame>
      <p:sp>
        <p:nvSpPr>
          <p:cNvPr id="463" name="Google Shape;463;p28"/>
          <p:cNvSpPr txBox="1"/>
          <p:nvPr/>
        </p:nvSpPr>
        <p:spPr>
          <a:xfrm>
            <a:off x="9448800" y="8823529"/>
            <a:ext cx="2743200" cy="333200"/>
          </a:xfrm>
          <a:prstGeom prst="rect">
            <a:avLst/>
          </a:prstGeom>
          <a:noFill/>
          <a:ln>
            <a:noFill/>
          </a:ln>
        </p:spPr>
        <p:txBody>
          <a:bodyPr spcFirstLastPara="1" wrap="square" lIns="100750" tIns="50350" rIns="100750" bIns="50350" anchor="t"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25</a:t>
            </a:fld>
            <a:endParaRPr sz="1200" b="0" i="0" u="none" strike="noStrike" cap="none">
              <a:solidFill>
                <a:srgbClr val="000000"/>
              </a:solidFill>
              <a:latin typeface="Gill Sans"/>
              <a:ea typeface="Gill Sans"/>
              <a:cs typeface="Gill Sans"/>
              <a:sym typeface="Gill Sans"/>
            </a:endParaRPr>
          </a:p>
        </p:txBody>
      </p:sp>
      <p:sp>
        <p:nvSpPr>
          <p:cNvPr id="465" name="Google Shape;465;p28"/>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dirty="0"/>
              <a:t>Indoor Recreation Facility</a:t>
            </a:r>
            <a:endParaRPr dirty="0"/>
          </a:p>
        </p:txBody>
      </p:sp>
      <p:sp>
        <p:nvSpPr>
          <p:cNvPr id="2" name="TextBox 1">
            <a:extLst>
              <a:ext uri="{FF2B5EF4-FFF2-40B4-BE49-F238E27FC236}">
                <a16:creationId xmlns:a16="http://schemas.microsoft.com/office/drawing/2014/main" id="{A5EAA816-809C-96C4-7F40-D2D1A5DEF2D5}"/>
              </a:ext>
            </a:extLst>
          </p:cNvPr>
          <p:cNvSpPr txBox="1"/>
          <p:nvPr/>
        </p:nvSpPr>
        <p:spPr>
          <a:xfrm>
            <a:off x="2160483" y="1406811"/>
            <a:ext cx="7871033" cy="872034"/>
          </a:xfrm>
          <a:prstGeom prst="rect">
            <a:avLst/>
          </a:prstGeom>
          <a:solidFill>
            <a:srgbClr val="D5E3BB"/>
          </a:solidFill>
          <a:ln>
            <a:solidFill>
              <a:srgbClr val="132D29"/>
            </a:solidFill>
          </a:ln>
        </p:spPr>
        <p:txBody>
          <a:bodyPr wrap="square" rtlCol="0" anchor="ctr">
            <a:spAutoFit/>
          </a:bodyPr>
          <a:lstStyle/>
          <a:p>
            <a:pPr marL="0" marR="0" lvl="0" indent="0" algn="ctr" rtl="0">
              <a:lnSpc>
                <a:spcPct val="150000"/>
              </a:lnSpc>
              <a:spcBef>
                <a:spcPts val="0"/>
              </a:spcBef>
              <a:spcAft>
                <a:spcPts val="0"/>
              </a:spcAft>
              <a:buNone/>
            </a:pPr>
            <a:r>
              <a:rPr lang="en-US" sz="1800" b="1" i="0" u="none" strike="noStrike" baseline="0" dirty="0">
                <a:latin typeface="Cambria-Bold"/>
              </a:rPr>
              <a:t>How supportive, if at all, are you of the City of Milford constructing a new indoor recreation facility?</a:t>
            </a:r>
            <a:endParaRPr lang="en-US" sz="1800" b="1" dirty="0">
              <a:solidFill>
                <a:srgbClr val="132D29"/>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Shape 424"/>
        <p:cNvGrpSpPr/>
        <p:nvPr/>
      </p:nvGrpSpPr>
      <p:grpSpPr>
        <a:xfrm>
          <a:off x="0" y="0"/>
          <a:ext cx="0" cy="0"/>
          <a:chOff x="0" y="0"/>
          <a:chExt cx="0" cy="0"/>
        </a:xfrm>
      </p:grpSpPr>
      <p:sp>
        <p:nvSpPr>
          <p:cNvPr id="426" name="Google Shape;426;p24"/>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Mobility is an area of focus for the City.</a:t>
            </a:r>
            <a:endParaRPr sz="3200" b="1" i="0" u="none" strike="noStrike" cap="none" dirty="0">
              <a:solidFill>
                <a:schemeClr val="lt1"/>
              </a:solidFill>
              <a:latin typeface="Arial"/>
              <a:ea typeface="Arial"/>
              <a:cs typeface="Arial"/>
              <a:sym typeface="Arial"/>
            </a:endParaRPr>
          </a:p>
        </p:txBody>
      </p:sp>
      <p:pic>
        <p:nvPicPr>
          <p:cNvPr id="428" name="Google Shape;428;p24"/>
          <p:cNvPicPr preferRelativeResize="0"/>
          <p:nvPr/>
        </p:nvPicPr>
        <p:blipFill rotWithShape="1">
          <a:blip r:embed="rId4">
            <a:alphaModFix/>
          </a:blip>
          <a:srcRect/>
          <a:stretch/>
        </p:blipFill>
        <p:spPr>
          <a:xfrm>
            <a:off x="0" y="5672082"/>
            <a:ext cx="12192000" cy="1185927"/>
          </a:xfrm>
          <a:prstGeom prst="rect">
            <a:avLst/>
          </a:prstGeom>
          <a:noFill/>
          <a:ln>
            <a:noFill/>
          </a:ln>
        </p:spPr>
      </p:pic>
      <p:sp>
        <p:nvSpPr>
          <p:cNvPr id="2" name="Google Shape;268;p15">
            <a:extLst>
              <a:ext uri="{FF2B5EF4-FFF2-40B4-BE49-F238E27FC236}">
                <a16:creationId xmlns:a16="http://schemas.microsoft.com/office/drawing/2014/main" id="{7C0BCB49-693D-2934-36E0-90A355858B06}"/>
              </a:ext>
            </a:extLst>
          </p:cNvPr>
          <p:cNvSpPr txBox="1"/>
          <p:nvPr/>
        </p:nvSpPr>
        <p:spPr>
          <a:xfrm>
            <a:off x="10142788" y="977203"/>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dirty="0">
                <a:solidFill>
                  <a:schemeClr val="lt1"/>
                </a:solidFill>
                <a:latin typeface="Roboto" panose="02000000000000000000" pitchFamily="2" charset="0"/>
                <a:ea typeface="Roboto" panose="02000000000000000000" pitchFamily="2" charset="0"/>
                <a:cs typeface="Roboto" panose="02000000000000000000" pitchFamily="2" charset="0"/>
              </a:rPr>
              <a:t>6</a:t>
            </a:r>
            <a:endParaRPr lang="en-US" sz="220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9906D2BA-6577-DB2D-F29B-8849740DD890}"/>
            </a:ext>
          </a:extLst>
        </p:cNvPr>
        <p:cNvGrpSpPr/>
        <p:nvPr/>
      </p:nvGrpSpPr>
      <p:grpSpPr>
        <a:xfrm>
          <a:off x="0" y="0"/>
          <a:ext cx="0" cy="0"/>
          <a:chOff x="0" y="0"/>
          <a:chExt cx="0" cy="0"/>
        </a:xfrm>
      </p:grpSpPr>
      <p:sp>
        <p:nvSpPr>
          <p:cNvPr id="316" name="Google Shape;316;p17">
            <a:extLst>
              <a:ext uri="{FF2B5EF4-FFF2-40B4-BE49-F238E27FC236}">
                <a16:creationId xmlns:a16="http://schemas.microsoft.com/office/drawing/2014/main" id="{0108AA4C-EB4B-4F4D-4E92-E936FA3694D7}"/>
              </a:ext>
            </a:extLst>
          </p:cNvPr>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Mobility in Milford</a:t>
            </a:r>
            <a:endParaRPr dirty="0"/>
          </a:p>
        </p:txBody>
      </p:sp>
      <p:graphicFrame>
        <p:nvGraphicFramePr>
          <p:cNvPr id="2" name="Google Shape;205;p8">
            <a:extLst>
              <a:ext uri="{FF2B5EF4-FFF2-40B4-BE49-F238E27FC236}">
                <a16:creationId xmlns:a16="http://schemas.microsoft.com/office/drawing/2014/main" id="{A7575BA8-D6A5-5F0F-7FB9-3BA20741FCF2}"/>
              </a:ext>
            </a:extLst>
          </p:cNvPr>
          <p:cNvGraphicFramePr/>
          <p:nvPr>
            <p:extLst>
              <p:ext uri="{D42A27DB-BD31-4B8C-83A1-F6EECF244321}">
                <p14:modId xmlns:p14="http://schemas.microsoft.com/office/powerpoint/2010/main" val="1703408560"/>
              </p:ext>
            </p:extLst>
          </p:nvPr>
        </p:nvGraphicFramePr>
        <p:xfrm>
          <a:off x="1336419" y="2170049"/>
          <a:ext cx="8877894" cy="4254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052D38D-19BE-E95E-379B-F1F444B3C665}"/>
              </a:ext>
            </a:extLst>
          </p:cNvPr>
          <p:cNvSpPr txBox="1"/>
          <p:nvPr/>
        </p:nvSpPr>
        <p:spPr>
          <a:xfrm>
            <a:off x="2653220" y="1282484"/>
            <a:ext cx="6885559" cy="369332"/>
          </a:xfrm>
          <a:prstGeom prst="rect">
            <a:avLst/>
          </a:prstGeom>
          <a:solidFill>
            <a:srgbClr val="C1D69A"/>
          </a:solidFill>
          <a:ln>
            <a:solidFill>
              <a:srgbClr val="132D29"/>
            </a:solidFill>
          </a:ln>
        </p:spPr>
        <p:txBody>
          <a:bodyPr wrap="square" rtlCol="0" anchor="ctr">
            <a:spAutoFit/>
          </a:bodyPr>
          <a:lstStyle/>
          <a:p>
            <a:pPr algn="ctr"/>
            <a:r>
              <a:rPr lang="en-US" sz="1800" b="1" u="none" strike="noStrike" cap="none" dirty="0">
                <a:solidFill>
                  <a:srgbClr val="132D29"/>
                </a:solidFill>
                <a:latin typeface="Arial"/>
                <a:ea typeface="Arial"/>
                <a:cs typeface="Arial"/>
                <a:sym typeface="Arial"/>
              </a:rPr>
              <a:t>Please rate each of the following in the Milford community:</a:t>
            </a:r>
          </a:p>
        </p:txBody>
      </p:sp>
      <p:sp>
        <p:nvSpPr>
          <p:cNvPr id="4" name="TextBox 3">
            <a:extLst>
              <a:ext uri="{FF2B5EF4-FFF2-40B4-BE49-F238E27FC236}">
                <a16:creationId xmlns:a16="http://schemas.microsoft.com/office/drawing/2014/main" id="{D49E6720-A4E7-D9ED-13B3-1F6B7E1E49B3}"/>
              </a:ext>
            </a:extLst>
          </p:cNvPr>
          <p:cNvSpPr txBox="1"/>
          <p:nvPr/>
        </p:nvSpPr>
        <p:spPr>
          <a:xfrm>
            <a:off x="7249587" y="6424582"/>
            <a:ext cx="2754923" cy="338554"/>
          </a:xfrm>
          <a:prstGeom prst="rect">
            <a:avLst/>
          </a:prstGeom>
          <a:noFill/>
        </p:spPr>
        <p:txBody>
          <a:bodyPr wrap="square" rtlCol="0">
            <a:spAutoFit/>
          </a:bodyPr>
          <a:lstStyle/>
          <a:p>
            <a:r>
              <a:rPr lang="en-US" sz="1600" i="1" dirty="0">
                <a:solidFill>
                  <a:srgbClr val="132D29"/>
                </a:solidFill>
              </a:rPr>
              <a:t>Percent excellent or good</a:t>
            </a:r>
          </a:p>
        </p:txBody>
      </p:sp>
      <p:pic>
        <p:nvPicPr>
          <p:cNvPr id="5" name="Picture 4">
            <a:extLst>
              <a:ext uri="{FF2B5EF4-FFF2-40B4-BE49-F238E27FC236}">
                <a16:creationId xmlns:a16="http://schemas.microsoft.com/office/drawing/2014/main" id="{59FA66A1-2790-CE84-CAFD-65071AD36D8C}"/>
              </a:ext>
            </a:extLst>
          </p:cNvPr>
          <p:cNvPicPr>
            <a:picLocks noChangeAspect="1"/>
          </p:cNvPicPr>
          <p:nvPr/>
        </p:nvPicPr>
        <p:blipFill>
          <a:blip r:embed="rId4"/>
          <a:stretch>
            <a:fillRect/>
          </a:stretch>
        </p:blipFill>
        <p:spPr>
          <a:xfrm>
            <a:off x="229960" y="5943601"/>
            <a:ext cx="2982840" cy="591312"/>
          </a:xfrm>
          <a:prstGeom prst="rect">
            <a:avLst/>
          </a:prstGeom>
        </p:spPr>
      </p:pic>
      <p:pic>
        <p:nvPicPr>
          <p:cNvPr id="8" name="Picture 7" descr="A green line with a down arrow&#10;&#10;Description automatically generated">
            <a:extLst>
              <a:ext uri="{FF2B5EF4-FFF2-40B4-BE49-F238E27FC236}">
                <a16:creationId xmlns:a16="http://schemas.microsoft.com/office/drawing/2014/main" id="{77925155-EEB8-EE94-7AA2-9C4A924257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73508" y="4443641"/>
            <a:ext cx="427384" cy="427384"/>
          </a:xfrm>
          <a:prstGeom prst="rect">
            <a:avLst/>
          </a:prstGeom>
        </p:spPr>
      </p:pic>
      <p:pic>
        <p:nvPicPr>
          <p:cNvPr id="9" name="Picture 8" descr="A green line with a down arrow&#10;&#10;Description automatically generated">
            <a:extLst>
              <a:ext uri="{FF2B5EF4-FFF2-40B4-BE49-F238E27FC236}">
                <a16:creationId xmlns:a16="http://schemas.microsoft.com/office/drawing/2014/main" id="{798C9E2D-4EDB-A1CB-14DF-2C3CCFBCD6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5210" y="3711716"/>
            <a:ext cx="427384" cy="427384"/>
          </a:xfrm>
          <a:prstGeom prst="rect">
            <a:avLst/>
          </a:prstGeom>
        </p:spPr>
      </p:pic>
    </p:spTree>
    <p:extLst>
      <p:ext uri="{BB962C8B-B14F-4D97-AF65-F5344CB8AC3E}">
        <p14:creationId xmlns:p14="http://schemas.microsoft.com/office/powerpoint/2010/main" val="13162159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7E622615-6A73-760C-8A53-A35C154E83DE}"/>
            </a:ext>
          </a:extLst>
        </p:cNvPr>
        <p:cNvGrpSpPr/>
        <p:nvPr/>
      </p:nvGrpSpPr>
      <p:grpSpPr>
        <a:xfrm>
          <a:off x="0" y="0"/>
          <a:ext cx="0" cy="0"/>
          <a:chOff x="0" y="0"/>
          <a:chExt cx="0" cy="0"/>
        </a:xfrm>
      </p:grpSpPr>
      <p:sp>
        <p:nvSpPr>
          <p:cNvPr id="3" name="Google Shape;531;p27">
            <a:extLst>
              <a:ext uri="{FF2B5EF4-FFF2-40B4-BE49-F238E27FC236}">
                <a16:creationId xmlns:a16="http://schemas.microsoft.com/office/drawing/2014/main" id="{43B39EB4-C0BC-2C4E-8D7E-8EEAD1733F3C}"/>
              </a:ext>
            </a:extLst>
          </p:cNvPr>
          <p:cNvSpPr/>
          <p:nvPr/>
        </p:nvSpPr>
        <p:spPr>
          <a:xfrm>
            <a:off x="7071046" y="1924199"/>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4" name="Google Shape;532;p27">
            <a:extLst>
              <a:ext uri="{FF2B5EF4-FFF2-40B4-BE49-F238E27FC236}">
                <a16:creationId xmlns:a16="http://schemas.microsoft.com/office/drawing/2014/main" id="{95912D79-2122-1E51-6122-4EA6B01CA996}"/>
              </a:ext>
            </a:extLst>
          </p:cNvPr>
          <p:cNvSpPr/>
          <p:nvPr/>
        </p:nvSpPr>
        <p:spPr>
          <a:xfrm>
            <a:off x="7071046" y="1859189"/>
            <a:ext cx="1304392" cy="116311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3" name="Google Shape;533;p27">
            <a:extLst>
              <a:ext uri="{FF2B5EF4-FFF2-40B4-BE49-F238E27FC236}">
                <a16:creationId xmlns:a16="http://schemas.microsoft.com/office/drawing/2014/main" id="{00C53144-0E8C-5FBE-FDAD-EB9AE39C419C}"/>
              </a:ext>
            </a:extLst>
          </p:cNvPr>
          <p:cNvSpPr/>
          <p:nvPr/>
        </p:nvSpPr>
        <p:spPr>
          <a:xfrm>
            <a:off x="7073228" y="1762867"/>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16" name="Google Shape;316;p17">
            <a:extLst>
              <a:ext uri="{FF2B5EF4-FFF2-40B4-BE49-F238E27FC236}">
                <a16:creationId xmlns:a16="http://schemas.microsoft.com/office/drawing/2014/main" id="{6EC6828F-DCE6-7FC4-DA65-99E3400630F0}"/>
              </a:ext>
            </a:extLst>
          </p:cNvPr>
          <p:cNvSpPr txBox="1">
            <a:spLocks noGrp="1"/>
          </p:cNvSpPr>
          <p:nvPr>
            <p:ph type="title"/>
          </p:nvPr>
        </p:nvSpPr>
        <p:spPr>
          <a:xfrm>
            <a:off x="229960" y="139044"/>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3200" dirty="0"/>
              <a:t>Mobility Services in Milford</a:t>
            </a:r>
            <a:endParaRPr dirty="0"/>
          </a:p>
        </p:txBody>
      </p:sp>
      <p:sp>
        <p:nvSpPr>
          <p:cNvPr id="5" name="Google Shape;515;p27">
            <a:extLst>
              <a:ext uri="{FF2B5EF4-FFF2-40B4-BE49-F238E27FC236}">
                <a16:creationId xmlns:a16="http://schemas.microsoft.com/office/drawing/2014/main" id="{68ADBE80-2C8A-C0BB-AF0D-ABC1C4A19BA0}"/>
              </a:ext>
            </a:extLst>
          </p:cNvPr>
          <p:cNvSpPr/>
          <p:nvPr/>
        </p:nvSpPr>
        <p:spPr>
          <a:xfrm>
            <a:off x="5190785" y="1924199"/>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6" name="Google Shape;516;p27">
            <a:extLst>
              <a:ext uri="{FF2B5EF4-FFF2-40B4-BE49-F238E27FC236}">
                <a16:creationId xmlns:a16="http://schemas.microsoft.com/office/drawing/2014/main" id="{B189ABD3-3A22-B0BB-1441-9B9B49F51DBE}"/>
              </a:ext>
            </a:extLst>
          </p:cNvPr>
          <p:cNvSpPr/>
          <p:nvPr/>
        </p:nvSpPr>
        <p:spPr>
          <a:xfrm>
            <a:off x="5190785" y="1859189"/>
            <a:ext cx="1304392" cy="116311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7" name="Google Shape;517;p27">
            <a:extLst>
              <a:ext uri="{FF2B5EF4-FFF2-40B4-BE49-F238E27FC236}">
                <a16:creationId xmlns:a16="http://schemas.microsoft.com/office/drawing/2014/main" id="{79F87302-E45E-8E21-0F92-F98AB540A840}"/>
              </a:ext>
            </a:extLst>
          </p:cNvPr>
          <p:cNvSpPr/>
          <p:nvPr/>
        </p:nvSpPr>
        <p:spPr>
          <a:xfrm>
            <a:off x="5192967" y="1762867"/>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8" name="Google Shape;518;p27">
            <a:extLst>
              <a:ext uri="{FF2B5EF4-FFF2-40B4-BE49-F238E27FC236}">
                <a16:creationId xmlns:a16="http://schemas.microsoft.com/office/drawing/2014/main" id="{DE376C53-7443-1BFC-877F-62935138122F}"/>
              </a:ext>
            </a:extLst>
          </p:cNvPr>
          <p:cNvGrpSpPr/>
          <p:nvPr/>
        </p:nvGrpSpPr>
        <p:grpSpPr>
          <a:xfrm>
            <a:off x="5217761" y="3429000"/>
            <a:ext cx="1250240" cy="1876766"/>
            <a:chOff x="5037448" y="3629679"/>
            <a:chExt cx="1129751" cy="2976041"/>
          </a:xfrm>
        </p:grpSpPr>
        <p:cxnSp>
          <p:nvCxnSpPr>
            <p:cNvPr id="9" name="Google Shape;519;p27">
              <a:extLst>
                <a:ext uri="{FF2B5EF4-FFF2-40B4-BE49-F238E27FC236}">
                  <a16:creationId xmlns:a16="http://schemas.microsoft.com/office/drawing/2014/main" id="{AC02A080-7FC6-9674-DA33-51B5821BB713}"/>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10" name="Google Shape;520;p27">
              <a:extLst>
                <a:ext uri="{FF2B5EF4-FFF2-40B4-BE49-F238E27FC236}">
                  <a16:creationId xmlns:a16="http://schemas.microsoft.com/office/drawing/2014/main" id="{EE51D952-2E66-F2F9-9372-D0B6AEAA03BD}"/>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11" name="Google Shape;521;p27">
              <a:extLst>
                <a:ext uri="{FF2B5EF4-FFF2-40B4-BE49-F238E27FC236}">
                  <a16:creationId xmlns:a16="http://schemas.microsoft.com/office/drawing/2014/main" id="{6B7CD867-1318-CB4D-DFEC-85013E4AEFDB}"/>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12" name="Google Shape;522;p27">
            <a:extLst>
              <a:ext uri="{FF2B5EF4-FFF2-40B4-BE49-F238E27FC236}">
                <a16:creationId xmlns:a16="http://schemas.microsoft.com/office/drawing/2014/main" id="{28E7F97E-6E95-BC2A-762A-AF3D7093C625}"/>
              </a:ext>
            </a:extLst>
          </p:cNvPr>
          <p:cNvCxnSpPr>
            <a:cxnSpLocks/>
          </p:cNvCxnSpPr>
          <p:nvPr/>
        </p:nvCxnSpPr>
        <p:spPr>
          <a:xfrm>
            <a:off x="5909835" y="3145641"/>
            <a:ext cx="0" cy="168472"/>
          </a:xfrm>
          <a:prstGeom prst="straightConnector1">
            <a:avLst/>
          </a:prstGeom>
          <a:noFill/>
          <a:ln w="9525" cap="flat" cmpd="sng">
            <a:solidFill>
              <a:srgbClr val="132D29"/>
            </a:solidFill>
            <a:prstDash val="solid"/>
            <a:round/>
            <a:headEnd type="none" w="sm" len="sm"/>
            <a:tailEnd type="none" w="sm" len="sm"/>
          </a:ln>
        </p:spPr>
      </p:cxnSp>
      <p:grpSp>
        <p:nvGrpSpPr>
          <p:cNvPr id="16" name="Google Shape;526;p27">
            <a:extLst>
              <a:ext uri="{FF2B5EF4-FFF2-40B4-BE49-F238E27FC236}">
                <a16:creationId xmlns:a16="http://schemas.microsoft.com/office/drawing/2014/main" id="{C00D75BB-6354-DB1E-806C-D984F91015CE}"/>
              </a:ext>
            </a:extLst>
          </p:cNvPr>
          <p:cNvGrpSpPr/>
          <p:nvPr/>
        </p:nvGrpSpPr>
        <p:grpSpPr>
          <a:xfrm>
            <a:off x="8825735" y="3429000"/>
            <a:ext cx="1250240" cy="1876766"/>
            <a:chOff x="5037448" y="3629679"/>
            <a:chExt cx="1129751" cy="2976041"/>
          </a:xfrm>
        </p:grpSpPr>
        <p:cxnSp>
          <p:nvCxnSpPr>
            <p:cNvPr id="17" name="Google Shape;527;p27">
              <a:extLst>
                <a:ext uri="{FF2B5EF4-FFF2-40B4-BE49-F238E27FC236}">
                  <a16:creationId xmlns:a16="http://schemas.microsoft.com/office/drawing/2014/main" id="{047BC524-5155-A8EA-FB43-3CDC8C231A5A}"/>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18" name="Google Shape;528;p27">
              <a:extLst>
                <a:ext uri="{FF2B5EF4-FFF2-40B4-BE49-F238E27FC236}">
                  <a16:creationId xmlns:a16="http://schemas.microsoft.com/office/drawing/2014/main" id="{4C380531-A3F6-34F7-934E-E28D7BA27FFE}"/>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19" name="Google Shape;529;p27">
              <a:extLst>
                <a:ext uri="{FF2B5EF4-FFF2-40B4-BE49-F238E27FC236}">
                  <a16:creationId xmlns:a16="http://schemas.microsoft.com/office/drawing/2014/main" id="{8FAF074F-C7EE-D607-F608-920C0CE624F9}"/>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20" name="Google Shape;530;p27">
            <a:extLst>
              <a:ext uri="{FF2B5EF4-FFF2-40B4-BE49-F238E27FC236}">
                <a16:creationId xmlns:a16="http://schemas.microsoft.com/office/drawing/2014/main" id="{5BDB47CF-5FEF-C3C5-4A21-BF6653F7E76C}"/>
              </a:ext>
            </a:extLst>
          </p:cNvPr>
          <p:cNvCxnSpPr>
            <a:cxnSpLocks/>
          </p:cNvCxnSpPr>
          <p:nvPr/>
        </p:nvCxnSpPr>
        <p:spPr>
          <a:xfrm>
            <a:off x="9517809" y="3145641"/>
            <a:ext cx="0" cy="168472"/>
          </a:xfrm>
          <a:prstGeom prst="straightConnector1">
            <a:avLst/>
          </a:prstGeom>
          <a:noFill/>
          <a:ln w="9525" cap="flat" cmpd="sng">
            <a:solidFill>
              <a:srgbClr val="132D29"/>
            </a:solidFill>
            <a:prstDash val="solid"/>
            <a:round/>
            <a:headEnd type="none" w="sm" len="sm"/>
            <a:tailEnd type="none" w="sm" len="sm"/>
          </a:ln>
        </p:spPr>
      </p:cxnSp>
      <p:grpSp>
        <p:nvGrpSpPr>
          <p:cNvPr id="24" name="Google Shape;534;p27">
            <a:extLst>
              <a:ext uri="{FF2B5EF4-FFF2-40B4-BE49-F238E27FC236}">
                <a16:creationId xmlns:a16="http://schemas.microsoft.com/office/drawing/2014/main" id="{9F8EAAAE-31BF-12F3-FED3-7B8808E8F165}"/>
              </a:ext>
            </a:extLst>
          </p:cNvPr>
          <p:cNvGrpSpPr/>
          <p:nvPr/>
        </p:nvGrpSpPr>
        <p:grpSpPr>
          <a:xfrm>
            <a:off x="7033350" y="3435566"/>
            <a:ext cx="1250240" cy="1876766"/>
            <a:chOff x="5037448" y="3629679"/>
            <a:chExt cx="1129751" cy="2976041"/>
          </a:xfrm>
        </p:grpSpPr>
        <p:cxnSp>
          <p:nvCxnSpPr>
            <p:cNvPr id="25" name="Google Shape;535;p27">
              <a:extLst>
                <a:ext uri="{FF2B5EF4-FFF2-40B4-BE49-F238E27FC236}">
                  <a16:creationId xmlns:a16="http://schemas.microsoft.com/office/drawing/2014/main" id="{400CD533-7F82-2ECF-2188-7012B0D820F0}"/>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26" name="Google Shape;536;p27">
              <a:extLst>
                <a:ext uri="{FF2B5EF4-FFF2-40B4-BE49-F238E27FC236}">
                  <a16:creationId xmlns:a16="http://schemas.microsoft.com/office/drawing/2014/main" id="{C54DA860-0F2F-11FF-2D02-28CA29E3803D}"/>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27" name="Google Shape;537;p27">
              <a:extLst>
                <a:ext uri="{FF2B5EF4-FFF2-40B4-BE49-F238E27FC236}">
                  <a16:creationId xmlns:a16="http://schemas.microsoft.com/office/drawing/2014/main" id="{7A740ABA-4203-4BF5-3B7E-3D2F2A05D41D}"/>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28" name="Google Shape;538;p27">
            <a:extLst>
              <a:ext uri="{FF2B5EF4-FFF2-40B4-BE49-F238E27FC236}">
                <a16:creationId xmlns:a16="http://schemas.microsoft.com/office/drawing/2014/main" id="{0DC1553E-8B84-41C3-7B3D-3AFF3998EC60}"/>
              </a:ext>
            </a:extLst>
          </p:cNvPr>
          <p:cNvCxnSpPr>
            <a:cxnSpLocks/>
          </p:cNvCxnSpPr>
          <p:nvPr/>
        </p:nvCxnSpPr>
        <p:spPr>
          <a:xfrm>
            <a:off x="7725424" y="3152207"/>
            <a:ext cx="0" cy="168472"/>
          </a:xfrm>
          <a:prstGeom prst="straightConnector1">
            <a:avLst/>
          </a:prstGeom>
          <a:noFill/>
          <a:ln w="9525" cap="flat" cmpd="sng">
            <a:solidFill>
              <a:srgbClr val="132D29"/>
            </a:solidFill>
            <a:prstDash val="solid"/>
            <a:round/>
            <a:headEnd type="none" w="sm" len="sm"/>
            <a:tailEnd type="none" w="sm" len="sm"/>
          </a:ln>
        </p:spPr>
      </p:cxnSp>
      <p:grpSp>
        <p:nvGrpSpPr>
          <p:cNvPr id="32" name="Google Shape;542;p27">
            <a:extLst>
              <a:ext uri="{FF2B5EF4-FFF2-40B4-BE49-F238E27FC236}">
                <a16:creationId xmlns:a16="http://schemas.microsoft.com/office/drawing/2014/main" id="{9BE952C5-0B90-FD35-664C-BA2CC0C63F78}"/>
              </a:ext>
            </a:extLst>
          </p:cNvPr>
          <p:cNvGrpSpPr/>
          <p:nvPr/>
        </p:nvGrpSpPr>
        <p:grpSpPr>
          <a:xfrm>
            <a:off x="3481769" y="3432283"/>
            <a:ext cx="1250240" cy="1876766"/>
            <a:chOff x="5037448" y="3629679"/>
            <a:chExt cx="1129751" cy="2976041"/>
          </a:xfrm>
        </p:grpSpPr>
        <p:cxnSp>
          <p:nvCxnSpPr>
            <p:cNvPr id="33" name="Google Shape;543;p27">
              <a:extLst>
                <a:ext uri="{FF2B5EF4-FFF2-40B4-BE49-F238E27FC236}">
                  <a16:creationId xmlns:a16="http://schemas.microsoft.com/office/drawing/2014/main" id="{53A3DD11-E257-16B3-76D7-740154EB216F}"/>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34" name="Google Shape;544;p27">
              <a:extLst>
                <a:ext uri="{FF2B5EF4-FFF2-40B4-BE49-F238E27FC236}">
                  <a16:creationId xmlns:a16="http://schemas.microsoft.com/office/drawing/2014/main" id="{9A013B16-F418-5AA5-2A28-CCAB4EC08ED7}"/>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35" name="Google Shape;545;p27">
              <a:extLst>
                <a:ext uri="{FF2B5EF4-FFF2-40B4-BE49-F238E27FC236}">
                  <a16:creationId xmlns:a16="http://schemas.microsoft.com/office/drawing/2014/main" id="{D374ED79-5A9E-0CE8-99C8-CFEF287D9C08}"/>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sp>
        <p:nvSpPr>
          <p:cNvPr id="37" name="Google Shape;547;p27">
            <a:extLst>
              <a:ext uri="{FF2B5EF4-FFF2-40B4-BE49-F238E27FC236}">
                <a16:creationId xmlns:a16="http://schemas.microsoft.com/office/drawing/2014/main" id="{03519C87-77D5-E066-8968-1D1B5630805D}"/>
              </a:ext>
            </a:extLst>
          </p:cNvPr>
          <p:cNvSpPr txBox="1"/>
          <p:nvPr/>
        </p:nvSpPr>
        <p:spPr>
          <a:xfrm>
            <a:off x="9062589" y="3538888"/>
            <a:ext cx="90912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panose="020B0604020202020204" pitchFamily="34" charset="0"/>
                <a:ea typeface="Gill Sans"/>
                <a:cs typeface="Arial" panose="020B0604020202020204" pitchFamily="34" charset="0"/>
                <a:sym typeface="Gill Sans"/>
              </a:rPr>
              <a:t>57%</a:t>
            </a:r>
            <a:endParaRPr sz="1400" b="0" i="0" u="none" strike="noStrike" cap="none" dirty="0">
              <a:solidFill>
                <a:srgbClr val="132D29"/>
              </a:solidFill>
              <a:latin typeface="Arial"/>
              <a:ea typeface="Arial"/>
              <a:cs typeface="Arial"/>
              <a:sym typeface="Arial"/>
            </a:endParaRPr>
          </a:p>
        </p:txBody>
      </p:sp>
      <p:sp>
        <p:nvSpPr>
          <p:cNvPr id="38" name="Google Shape;548;p27">
            <a:extLst>
              <a:ext uri="{FF2B5EF4-FFF2-40B4-BE49-F238E27FC236}">
                <a16:creationId xmlns:a16="http://schemas.microsoft.com/office/drawing/2014/main" id="{647BD43B-53B4-8A8A-4C63-8EF6A6DA89CE}"/>
              </a:ext>
            </a:extLst>
          </p:cNvPr>
          <p:cNvSpPr txBox="1"/>
          <p:nvPr/>
        </p:nvSpPr>
        <p:spPr>
          <a:xfrm>
            <a:off x="8794986" y="4082917"/>
            <a:ext cx="130341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panose="020B0604020202020204" pitchFamily="34" charset="0"/>
                <a:ea typeface="Gill Sans"/>
                <a:cs typeface="Arial" panose="020B0604020202020204" pitchFamily="34" charset="0"/>
                <a:sym typeface="Gill Sans"/>
              </a:rPr>
              <a:t>Bus or transit services</a:t>
            </a:r>
            <a:endParaRPr lang="en-US" sz="1400" b="0" i="0" u="none" strike="noStrike" cap="none" dirty="0">
              <a:solidFill>
                <a:srgbClr val="132D29"/>
              </a:solidFill>
              <a:latin typeface="Arial"/>
              <a:ea typeface="Arial"/>
              <a:cs typeface="Arial"/>
              <a:sym typeface="Arial"/>
            </a:endParaRPr>
          </a:p>
        </p:txBody>
      </p:sp>
      <p:sp>
        <p:nvSpPr>
          <p:cNvPr id="39" name="Google Shape;549;p27">
            <a:extLst>
              <a:ext uri="{FF2B5EF4-FFF2-40B4-BE49-F238E27FC236}">
                <a16:creationId xmlns:a16="http://schemas.microsoft.com/office/drawing/2014/main" id="{E4138CD0-4F22-09A7-EA03-8A2878E75BEA}"/>
              </a:ext>
            </a:extLst>
          </p:cNvPr>
          <p:cNvSpPr txBox="1"/>
          <p:nvPr/>
        </p:nvSpPr>
        <p:spPr>
          <a:xfrm>
            <a:off x="5454423" y="3538888"/>
            <a:ext cx="91290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panose="020B0604020202020204" pitchFamily="34" charset="0"/>
                <a:ea typeface="Gill Sans"/>
                <a:cs typeface="Arial" panose="020B0604020202020204" pitchFamily="34" charset="0"/>
                <a:sym typeface="Gill Sans"/>
              </a:rPr>
              <a:t>60%</a:t>
            </a:r>
            <a:endParaRPr sz="1400" b="0" i="0" u="none" strike="noStrike" cap="none" dirty="0">
              <a:solidFill>
                <a:srgbClr val="132D29"/>
              </a:solidFill>
              <a:latin typeface="Arial"/>
              <a:ea typeface="Arial"/>
              <a:cs typeface="Arial"/>
              <a:sym typeface="Arial"/>
            </a:endParaRPr>
          </a:p>
        </p:txBody>
      </p:sp>
      <p:sp>
        <p:nvSpPr>
          <p:cNvPr id="40" name="Google Shape;550;p27">
            <a:extLst>
              <a:ext uri="{FF2B5EF4-FFF2-40B4-BE49-F238E27FC236}">
                <a16:creationId xmlns:a16="http://schemas.microsoft.com/office/drawing/2014/main" id="{F7BCF9BA-8822-51EA-66AA-4E692E278BBE}"/>
              </a:ext>
            </a:extLst>
          </p:cNvPr>
          <p:cNvSpPr txBox="1"/>
          <p:nvPr/>
        </p:nvSpPr>
        <p:spPr>
          <a:xfrm>
            <a:off x="5217761" y="4077527"/>
            <a:ext cx="124761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panose="020B0604020202020204" pitchFamily="34" charset="0"/>
                <a:ea typeface="Gill Sans"/>
                <a:cs typeface="Arial" panose="020B0604020202020204" pitchFamily="34" charset="0"/>
                <a:sym typeface="Gill Sans"/>
              </a:rPr>
              <a:t>Snow removal</a:t>
            </a:r>
            <a:endParaRPr sz="1400" b="0" i="0" u="none" strike="noStrike" cap="none" dirty="0">
              <a:solidFill>
                <a:srgbClr val="132D29"/>
              </a:solidFill>
              <a:latin typeface="Arial"/>
              <a:ea typeface="Arial"/>
              <a:cs typeface="Arial"/>
              <a:sym typeface="Arial"/>
            </a:endParaRPr>
          </a:p>
        </p:txBody>
      </p:sp>
      <p:sp>
        <p:nvSpPr>
          <p:cNvPr id="41" name="Google Shape;551;p27">
            <a:extLst>
              <a:ext uri="{FF2B5EF4-FFF2-40B4-BE49-F238E27FC236}">
                <a16:creationId xmlns:a16="http://schemas.microsoft.com/office/drawing/2014/main" id="{046EE6B0-4432-4FD3-1C9F-4A0A65562E5F}"/>
              </a:ext>
            </a:extLst>
          </p:cNvPr>
          <p:cNvSpPr txBox="1"/>
          <p:nvPr/>
        </p:nvSpPr>
        <p:spPr>
          <a:xfrm>
            <a:off x="7254262" y="3545454"/>
            <a:ext cx="92604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panose="020B0604020202020204" pitchFamily="34" charset="0"/>
                <a:ea typeface="Gill Sans"/>
                <a:cs typeface="Arial" panose="020B0604020202020204" pitchFamily="34" charset="0"/>
                <a:sym typeface="Gill Sans"/>
              </a:rPr>
              <a:t>57%</a:t>
            </a:r>
            <a:endParaRPr sz="1400" b="0" i="0" u="none" strike="noStrike" cap="none" dirty="0">
              <a:solidFill>
                <a:srgbClr val="132D29"/>
              </a:solidFill>
              <a:latin typeface="Arial"/>
              <a:ea typeface="Arial"/>
              <a:cs typeface="Arial"/>
              <a:sym typeface="Arial"/>
            </a:endParaRPr>
          </a:p>
        </p:txBody>
      </p:sp>
      <p:sp>
        <p:nvSpPr>
          <p:cNvPr id="42" name="Google Shape;552;p27">
            <a:extLst>
              <a:ext uri="{FF2B5EF4-FFF2-40B4-BE49-F238E27FC236}">
                <a16:creationId xmlns:a16="http://schemas.microsoft.com/office/drawing/2014/main" id="{C6165F81-5D9C-643F-0C9E-CC96B861A68F}"/>
              </a:ext>
            </a:extLst>
          </p:cNvPr>
          <p:cNvSpPr txBox="1"/>
          <p:nvPr/>
        </p:nvSpPr>
        <p:spPr>
          <a:xfrm>
            <a:off x="3724495" y="3554347"/>
            <a:ext cx="90267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panose="020B0604020202020204" pitchFamily="34" charset="0"/>
                <a:ea typeface="Gill Sans"/>
                <a:cs typeface="Arial" panose="020B0604020202020204" pitchFamily="34" charset="0"/>
                <a:sym typeface="Gill Sans"/>
              </a:rPr>
              <a:t>62%</a:t>
            </a:r>
            <a:endParaRPr sz="1400" b="0" i="0" u="none" strike="noStrike" cap="none" dirty="0">
              <a:solidFill>
                <a:srgbClr val="132D29"/>
              </a:solidFill>
              <a:latin typeface="Arial"/>
              <a:ea typeface="Arial"/>
              <a:cs typeface="Arial"/>
              <a:sym typeface="Arial"/>
            </a:endParaRPr>
          </a:p>
        </p:txBody>
      </p:sp>
      <p:sp>
        <p:nvSpPr>
          <p:cNvPr id="43" name="Google Shape;553;p27">
            <a:extLst>
              <a:ext uri="{FF2B5EF4-FFF2-40B4-BE49-F238E27FC236}">
                <a16:creationId xmlns:a16="http://schemas.microsoft.com/office/drawing/2014/main" id="{0C485943-B921-63D9-AABE-BB480E822E56}"/>
              </a:ext>
            </a:extLst>
          </p:cNvPr>
          <p:cNvSpPr txBox="1"/>
          <p:nvPr/>
        </p:nvSpPr>
        <p:spPr>
          <a:xfrm>
            <a:off x="3402674" y="4079939"/>
            <a:ext cx="141554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panose="020B0604020202020204" pitchFamily="34" charset="0"/>
                <a:ea typeface="Gill Sans"/>
                <a:cs typeface="Arial" panose="020B0604020202020204" pitchFamily="34" charset="0"/>
                <a:sym typeface="Gill Sans"/>
              </a:rPr>
              <a:t>Traffic enforcement</a:t>
            </a:r>
            <a:endParaRPr lang="en-US" sz="1400" b="0" i="0" u="none" strike="noStrike" cap="none" dirty="0">
              <a:solidFill>
                <a:srgbClr val="132D29"/>
              </a:solidFill>
              <a:latin typeface="Arial"/>
              <a:ea typeface="Arial"/>
              <a:cs typeface="Arial"/>
              <a:sym typeface="Arial"/>
            </a:endParaRPr>
          </a:p>
        </p:txBody>
      </p:sp>
      <p:sp>
        <p:nvSpPr>
          <p:cNvPr id="44" name="Google Shape;554;p27">
            <a:extLst>
              <a:ext uri="{FF2B5EF4-FFF2-40B4-BE49-F238E27FC236}">
                <a16:creationId xmlns:a16="http://schemas.microsoft.com/office/drawing/2014/main" id="{E86C0298-D3C2-CA21-1C4C-283F6AE77067}"/>
              </a:ext>
            </a:extLst>
          </p:cNvPr>
          <p:cNvSpPr txBox="1"/>
          <p:nvPr/>
        </p:nvSpPr>
        <p:spPr>
          <a:xfrm>
            <a:off x="6957741" y="4095193"/>
            <a:ext cx="141218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panose="020B0604020202020204" pitchFamily="34" charset="0"/>
                <a:ea typeface="Gill Sans"/>
                <a:cs typeface="Arial" panose="020B0604020202020204" pitchFamily="34" charset="0"/>
                <a:sym typeface="Gill Sans"/>
              </a:rPr>
              <a:t>Sidewalk</a:t>
            </a:r>
          </a:p>
          <a:p>
            <a:pPr marL="0" marR="0" lvl="0" indent="0" algn="ctr" rtl="0">
              <a:lnSpc>
                <a:spcPct val="100000"/>
              </a:lnSpc>
              <a:spcBef>
                <a:spcPts val="0"/>
              </a:spcBef>
              <a:spcAft>
                <a:spcPts val="0"/>
              </a:spcAft>
              <a:buClr>
                <a:srgbClr val="000000"/>
              </a:buClr>
              <a:buSzPts val="1600"/>
              <a:buFont typeface="Arial"/>
              <a:buNone/>
            </a:pPr>
            <a:r>
              <a:rPr lang="en-US" sz="1600" dirty="0">
                <a:solidFill>
                  <a:srgbClr val="132D29"/>
                </a:solidFill>
                <a:latin typeface="Arial" panose="020B0604020202020204" pitchFamily="34" charset="0"/>
                <a:cs typeface="Arial" panose="020B0604020202020204" pitchFamily="34" charset="0"/>
                <a:sym typeface="Gill Sans"/>
              </a:rPr>
              <a:t>maintenance</a:t>
            </a:r>
            <a:endParaRPr sz="1400" b="0" i="0" u="none" strike="noStrike" cap="none" dirty="0">
              <a:solidFill>
                <a:srgbClr val="132D29"/>
              </a:solidFill>
              <a:latin typeface="Arial"/>
              <a:ea typeface="Arial"/>
              <a:cs typeface="Arial"/>
              <a:sym typeface="Arial"/>
            </a:endParaRPr>
          </a:p>
        </p:txBody>
      </p:sp>
      <p:sp>
        <p:nvSpPr>
          <p:cNvPr id="45" name="Google Shape;555;p27">
            <a:extLst>
              <a:ext uri="{FF2B5EF4-FFF2-40B4-BE49-F238E27FC236}">
                <a16:creationId xmlns:a16="http://schemas.microsoft.com/office/drawing/2014/main" id="{4F82F8A7-516B-40E2-F385-9C19F7491B6F}"/>
              </a:ext>
            </a:extLst>
          </p:cNvPr>
          <p:cNvSpPr/>
          <p:nvPr/>
        </p:nvSpPr>
        <p:spPr>
          <a:xfrm>
            <a:off x="1647414" y="1930765"/>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6" name="Google Shape;556;p27">
            <a:extLst>
              <a:ext uri="{FF2B5EF4-FFF2-40B4-BE49-F238E27FC236}">
                <a16:creationId xmlns:a16="http://schemas.microsoft.com/office/drawing/2014/main" id="{45250CC1-5AE0-1847-C531-00A5672153C7}"/>
              </a:ext>
            </a:extLst>
          </p:cNvPr>
          <p:cNvSpPr/>
          <p:nvPr/>
        </p:nvSpPr>
        <p:spPr>
          <a:xfrm>
            <a:off x="1647414" y="1865755"/>
            <a:ext cx="1304392" cy="116311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7" name="Google Shape;557;p27">
            <a:extLst>
              <a:ext uri="{FF2B5EF4-FFF2-40B4-BE49-F238E27FC236}">
                <a16:creationId xmlns:a16="http://schemas.microsoft.com/office/drawing/2014/main" id="{BB890CF1-72E1-65EE-1C95-9A28A26DBCDF}"/>
              </a:ext>
            </a:extLst>
          </p:cNvPr>
          <p:cNvSpPr/>
          <p:nvPr/>
        </p:nvSpPr>
        <p:spPr>
          <a:xfrm>
            <a:off x="1649596" y="1769433"/>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48" name="Google Shape;558;p27">
            <a:extLst>
              <a:ext uri="{FF2B5EF4-FFF2-40B4-BE49-F238E27FC236}">
                <a16:creationId xmlns:a16="http://schemas.microsoft.com/office/drawing/2014/main" id="{F99BFD89-3E3A-400C-1A9A-E021D73352CC}"/>
              </a:ext>
            </a:extLst>
          </p:cNvPr>
          <p:cNvGrpSpPr/>
          <p:nvPr/>
        </p:nvGrpSpPr>
        <p:grpSpPr>
          <a:xfrm>
            <a:off x="1674390" y="3435566"/>
            <a:ext cx="1250240" cy="1876766"/>
            <a:chOff x="5037448" y="3629679"/>
            <a:chExt cx="1129751" cy="2976041"/>
          </a:xfrm>
        </p:grpSpPr>
        <p:cxnSp>
          <p:nvCxnSpPr>
            <p:cNvPr id="49" name="Google Shape;559;p27">
              <a:extLst>
                <a:ext uri="{FF2B5EF4-FFF2-40B4-BE49-F238E27FC236}">
                  <a16:creationId xmlns:a16="http://schemas.microsoft.com/office/drawing/2014/main" id="{867A681C-D229-823F-89B3-A1EEABDF0212}"/>
                </a:ext>
              </a:extLst>
            </p:cNvPr>
            <p:cNvCxnSpPr/>
            <p:nvPr/>
          </p:nvCxnSpPr>
          <p:spPr>
            <a:xfrm>
              <a:off x="5037448" y="3634885"/>
              <a:ext cx="1127611" cy="0"/>
            </a:xfrm>
            <a:prstGeom prst="straightConnector1">
              <a:avLst/>
            </a:prstGeom>
            <a:noFill/>
            <a:ln w="9525" cap="flat" cmpd="sng">
              <a:solidFill>
                <a:srgbClr val="132D29"/>
              </a:solidFill>
              <a:prstDash val="solid"/>
              <a:round/>
              <a:headEnd type="none" w="sm" len="sm"/>
              <a:tailEnd type="none" w="sm" len="sm"/>
            </a:ln>
          </p:spPr>
        </p:cxnSp>
        <p:cxnSp>
          <p:nvCxnSpPr>
            <p:cNvPr id="50" name="Google Shape;560;p27">
              <a:extLst>
                <a:ext uri="{FF2B5EF4-FFF2-40B4-BE49-F238E27FC236}">
                  <a16:creationId xmlns:a16="http://schemas.microsoft.com/office/drawing/2014/main" id="{8A8754F2-7F0B-C2F1-47F1-A5E9D34682B3}"/>
                </a:ext>
              </a:extLst>
            </p:cNvPr>
            <p:cNvCxnSpPr/>
            <p:nvPr/>
          </p:nvCxnSpPr>
          <p:spPr>
            <a:xfrm rot="10800000" flipH="1">
              <a:off x="6166319" y="3634885"/>
              <a:ext cx="880" cy="2970835"/>
            </a:xfrm>
            <a:prstGeom prst="straightConnector1">
              <a:avLst/>
            </a:prstGeom>
            <a:noFill/>
            <a:ln w="9525" cap="flat" cmpd="sng">
              <a:solidFill>
                <a:srgbClr val="132D29"/>
              </a:solidFill>
              <a:prstDash val="solid"/>
              <a:round/>
              <a:headEnd type="none" w="sm" len="sm"/>
              <a:tailEnd type="none" w="sm" len="sm"/>
            </a:ln>
          </p:spPr>
        </p:cxnSp>
        <p:cxnSp>
          <p:nvCxnSpPr>
            <p:cNvPr id="51" name="Google Shape;561;p27">
              <a:extLst>
                <a:ext uri="{FF2B5EF4-FFF2-40B4-BE49-F238E27FC236}">
                  <a16:creationId xmlns:a16="http://schemas.microsoft.com/office/drawing/2014/main" id="{400D96F3-DE4B-4C12-2D8C-D3FD37FA8C5B}"/>
                </a:ext>
              </a:extLst>
            </p:cNvPr>
            <p:cNvCxnSpPr/>
            <p:nvPr/>
          </p:nvCxnSpPr>
          <p:spPr>
            <a:xfrm rot="10800000" flipH="1">
              <a:off x="5041316" y="3629679"/>
              <a:ext cx="880" cy="2970835"/>
            </a:xfrm>
            <a:prstGeom prst="straightConnector1">
              <a:avLst/>
            </a:prstGeom>
            <a:noFill/>
            <a:ln w="9525" cap="flat" cmpd="sng">
              <a:solidFill>
                <a:srgbClr val="132D29"/>
              </a:solidFill>
              <a:prstDash val="solid"/>
              <a:round/>
              <a:headEnd type="none" w="sm" len="sm"/>
              <a:tailEnd type="none" w="sm" len="sm"/>
            </a:ln>
          </p:spPr>
        </p:cxnSp>
      </p:grpSp>
      <p:cxnSp>
        <p:nvCxnSpPr>
          <p:cNvPr id="52" name="Google Shape;562;p27">
            <a:extLst>
              <a:ext uri="{FF2B5EF4-FFF2-40B4-BE49-F238E27FC236}">
                <a16:creationId xmlns:a16="http://schemas.microsoft.com/office/drawing/2014/main" id="{8A1E3490-544F-4244-0B33-2F9537BAA33E}"/>
              </a:ext>
            </a:extLst>
          </p:cNvPr>
          <p:cNvCxnSpPr>
            <a:cxnSpLocks/>
          </p:cNvCxnSpPr>
          <p:nvPr/>
        </p:nvCxnSpPr>
        <p:spPr>
          <a:xfrm>
            <a:off x="2366464" y="3152207"/>
            <a:ext cx="0" cy="168472"/>
          </a:xfrm>
          <a:prstGeom prst="straightConnector1">
            <a:avLst/>
          </a:prstGeom>
          <a:noFill/>
          <a:ln w="9525" cap="flat" cmpd="sng">
            <a:solidFill>
              <a:srgbClr val="132D29"/>
            </a:solidFill>
            <a:prstDash val="solid"/>
            <a:round/>
            <a:headEnd type="none" w="sm" len="sm"/>
            <a:tailEnd type="none" w="sm" len="sm"/>
          </a:ln>
        </p:spPr>
      </p:cxnSp>
      <p:sp>
        <p:nvSpPr>
          <p:cNvPr id="53" name="Google Shape;563;p27">
            <a:extLst>
              <a:ext uri="{FF2B5EF4-FFF2-40B4-BE49-F238E27FC236}">
                <a16:creationId xmlns:a16="http://schemas.microsoft.com/office/drawing/2014/main" id="{3FBD0F81-D144-7497-70A1-B6863CD75F9A}"/>
              </a:ext>
            </a:extLst>
          </p:cNvPr>
          <p:cNvSpPr txBox="1"/>
          <p:nvPr/>
        </p:nvSpPr>
        <p:spPr>
          <a:xfrm>
            <a:off x="1868458" y="3553994"/>
            <a:ext cx="95578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32D29"/>
                </a:solidFill>
                <a:latin typeface="Arial" panose="020B0604020202020204" pitchFamily="34" charset="0"/>
                <a:ea typeface="Gill Sans"/>
                <a:cs typeface="Arial" panose="020B0604020202020204" pitchFamily="34" charset="0"/>
                <a:sym typeface="Gill Sans"/>
              </a:rPr>
              <a:t>63%</a:t>
            </a:r>
            <a:endParaRPr sz="1400" b="0" i="0" u="none" strike="noStrike" cap="none" dirty="0">
              <a:solidFill>
                <a:srgbClr val="132D29"/>
              </a:solidFill>
              <a:latin typeface="Arial"/>
              <a:ea typeface="Arial"/>
              <a:cs typeface="Arial"/>
              <a:sym typeface="Arial"/>
            </a:endParaRPr>
          </a:p>
        </p:txBody>
      </p:sp>
      <p:sp>
        <p:nvSpPr>
          <p:cNvPr id="54" name="Google Shape;564;p27">
            <a:extLst>
              <a:ext uri="{FF2B5EF4-FFF2-40B4-BE49-F238E27FC236}">
                <a16:creationId xmlns:a16="http://schemas.microsoft.com/office/drawing/2014/main" id="{367016CA-E413-B325-0705-868B7E4FC59F}"/>
              </a:ext>
            </a:extLst>
          </p:cNvPr>
          <p:cNvSpPr txBox="1"/>
          <p:nvPr/>
        </p:nvSpPr>
        <p:spPr>
          <a:xfrm>
            <a:off x="1636882" y="4095193"/>
            <a:ext cx="134073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32D29"/>
                </a:solidFill>
                <a:latin typeface="Arial" panose="020B0604020202020204" pitchFamily="34" charset="0"/>
                <a:ea typeface="Gill Sans"/>
                <a:cs typeface="Arial" panose="020B0604020202020204" pitchFamily="34" charset="0"/>
                <a:sym typeface="Gill Sans"/>
              </a:rPr>
              <a:t>Street lighting</a:t>
            </a:r>
            <a:endParaRPr sz="1400" b="0" i="0" u="none" strike="noStrike" cap="none" dirty="0">
              <a:solidFill>
                <a:srgbClr val="132D29"/>
              </a:solidFill>
              <a:latin typeface="Arial"/>
              <a:ea typeface="Arial"/>
              <a:cs typeface="Arial"/>
              <a:sym typeface="Arial"/>
            </a:endParaRPr>
          </a:p>
        </p:txBody>
      </p:sp>
      <p:sp>
        <p:nvSpPr>
          <p:cNvPr id="55" name="Google Shape;565;p27">
            <a:extLst>
              <a:ext uri="{FF2B5EF4-FFF2-40B4-BE49-F238E27FC236}">
                <a16:creationId xmlns:a16="http://schemas.microsoft.com/office/drawing/2014/main" id="{BF054E7B-F2DD-2FD1-0917-2D6D3F99049E}"/>
              </a:ext>
            </a:extLst>
          </p:cNvPr>
          <p:cNvSpPr txBox="1"/>
          <p:nvPr/>
        </p:nvSpPr>
        <p:spPr>
          <a:xfrm>
            <a:off x="1674390" y="5565603"/>
            <a:ext cx="1966435" cy="238317"/>
          </a:xfrm>
          <a:prstGeom prst="rect">
            <a:avLst/>
          </a:prstGeom>
          <a:noFill/>
          <a:ln>
            <a:noFill/>
          </a:ln>
        </p:spPr>
        <p:txBody>
          <a:bodyPr spcFirstLastPara="1" wrap="square" lIns="57125" tIns="28550" rIns="57125" bIns="285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100" b="0" i="1" u="none" strike="noStrike" cap="none" dirty="0">
                <a:solidFill>
                  <a:srgbClr val="132D29"/>
                </a:solidFill>
                <a:latin typeface="Arial" panose="020B0604020202020204" pitchFamily="34" charset="0"/>
                <a:ea typeface="Gill Sans"/>
                <a:cs typeface="Arial" panose="020B0604020202020204" pitchFamily="34" charset="0"/>
                <a:sym typeface="Gill Sans"/>
              </a:rPr>
              <a:t>Percent excellent or good</a:t>
            </a:r>
            <a:endParaRPr sz="1000" b="0" i="1" u="none" strike="noStrike" cap="none" dirty="0">
              <a:solidFill>
                <a:srgbClr val="132D29"/>
              </a:solidFill>
              <a:latin typeface="Arial" panose="020B0604020202020204" pitchFamily="34" charset="0"/>
              <a:ea typeface="Gill Sans"/>
              <a:cs typeface="Arial" panose="020B0604020202020204" pitchFamily="34" charset="0"/>
              <a:sym typeface="Gill Sans"/>
            </a:endParaRPr>
          </a:p>
        </p:txBody>
      </p:sp>
      <p:sp>
        <p:nvSpPr>
          <p:cNvPr id="256" name="Google Shape;531;p27">
            <a:extLst>
              <a:ext uri="{FF2B5EF4-FFF2-40B4-BE49-F238E27FC236}">
                <a16:creationId xmlns:a16="http://schemas.microsoft.com/office/drawing/2014/main" id="{2B734CC9-BB34-6E31-FF52-E5C6C332C555}"/>
              </a:ext>
            </a:extLst>
          </p:cNvPr>
          <p:cNvSpPr/>
          <p:nvPr/>
        </p:nvSpPr>
        <p:spPr>
          <a:xfrm>
            <a:off x="8793798" y="1931152"/>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257" name="Google Shape;532;p27">
            <a:extLst>
              <a:ext uri="{FF2B5EF4-FFF2-40B4-BE49-F238E27FC236}">
                <a16:creationId xmlns:a16="http://schemas.microsoft.com/office/drawing/2014/main" id="{0C3D0DC4-4A3F-A01A-3317-A1F935F0C0B6}"/>
              </a:ext>
            </a:extLst>
          </p:cNvPr>
          <p:cNvSpPr/>
          <p:nvPr/>
        </p:nvSpPr>
        <p:spPr>
          <a:xfrm>
            <a:off x="8793798" y="1866142"/>
            <a:ext cx="1304392" cy="116311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58" name="Google Shape;533;p27">
            <a:extLst>
              <a:ext uri="{FF2B5EF4-FFF2-40B4-BE49-F238E27FC236}">
                <a16:creationId xmlns:a16="http://schemas.microsoft.com/office/drawing/2014/main" id="{185ED19C-7F90-BD54-782C-753362925087}"/>
              </a:ext>
            </a:extLst>
          </p:cNvPr>
          <p:cNvSpPr/>
          <p:nvPr/>
        </p:nvSpPr>
        <p:spPr>
          <a:xfrm>
            <a:off x="8795980" y="1769820"/>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cxnSp>
        <p:nvCxnSpPr>
          <p:cNvPr id="259" name="Google Shape;538;p27">
            <a:extLst>
              <a:ext uri="{FF2B5EF4-FFF2-40B4-BE49-F238E27FC236}">
                <a16:creationId xmlns:a16="http://schemas.microsoft.com/office/drawing/2014/main" id="{08C7F7F6-3F31-9F9C-3D7F-77A0CE4DD179}"/>
              </a:ext>
            </a:extLst>
          </p:cNvPr>
          <p:cNvCxnSpPr>
            <a:cxnSpLocks/>
          </p:cNvCxnSpPr>
          <p:nvPr/>
        </p:nvCxnSpPr>
        <p:spPr>
          <a:xfrm>
            <a:off x="9512848" y="3152594"/>
            <a:ext cx="0" cy="168472"/>
          </a:xfrm>
          <a:prstGeom prst="straightConnector1">
            <a:avLst/>
          </a:prstGeom>
          <a:noFill/>
          <a:ln w="9525" cap="flat" cmpd="sng">
            <a:solidFill>
              <a:srgbClr val="132D29"/>
            </a:solidFill>
            <a:prstDash val="solid"/>
            <a:round/>
            <a:headEnd type="none" w="sm" len="sm"/>
            <a:tailEnd type="none" w="sm" len="sm"/>
          </a:ln>
        </p:spPr>
      </p:cxnSp>
      <p:sp>
        <p:nvSpPr>
          <p:cNvPr id="14" name="Google Shape;531;p27">
            <a:extLst>
              <a:ext uri="{FF2B5EF4-FFF2-40B4-BE49-F238E27FC236}">
                <a16:creationId xmlns:a16="http://schemas.microsoft.com/office/drawing/2014/main" id="{D48C57A2-8043-D964-C9A1-F7B4EEEEA1FE}"/>
              </a:ext>
            </a:extLst>
          </p:cNvPr>
          <p:cNvSpPr/>
          <p:nvPr/>
        </p:nvSpPr>
        <p:spPr>
          <a:xfrm>
            <a:off x="3416698" y="1924199"/>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15" name="Google Shape;532;p27">
            <a:extLst>
              <a:ext uri="{FF2B5EF4-FFF2-40B4-BE49-F238E27FC236}">
                <a16:creationId xmlns:a16="http://schemas.microsoft.com/office/drawing/2014/main" id="{A4B32E0D-C6AB-4DD3-5D0D-5973F05F607A}"/>
              </a:ext>
            </a:extLst>
          </p:cNvPr>
          <p:cNvSpPr/>
          <p:nvPr/>
        </p:nvSpPr>
        <p:spPr>
          <a:xfrm>
            <a:off x="3416698" y="1859189"/>
            <a:ext cx="1304392" cy="1163114"/>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1" name="Google Shape;533;p27">
            <a:extLst>
              <a:ext uri="{FF2B5EF4-FFF2-40B4-BE49-F238E27FC236}">
                <a16:creationId xmlns:a16="http://schemas.microsoft.com/office/drawing/2014/main" id="{DC0C4B57-2237-1DFE-3B31-87D23B8AC460}"/>
              </a:ext>
            </a:extLst>
          </p:cNvPr>
          <p:cNvSpPr/>
          <p:nvPr/>
        </p:nvSpPr>
        <p:spPr>
          <a:xfrm>
            <a:off x="3418880" y="1762867"/>
            <a:ext cx="1304392" cy="1163114"/>
          </a:xfrm>
          <a:prstGeom prst="ellipse">
            <a:avLst/>
          </a:prstGeom>
          <a:solidFill>
            <a:srgbClr val="C1D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cxnSp>
        <p:nvCxnSpPr>
          <p:cNvPr id="22" name="Google Shape;538;p27">
            <a:extLst>
              <a:ext uri="{FF2B5EF4-FFF2-40B4-BE49-F238E27FC236}">
                <a16:creationId xmlns:a16="http://schemas.microsoft.com/office/drawing/2014/main" id="{24EC3396-1805-A75B-A2F2-1DC20A721E3C}"/>
              </a:ext>
            </a:extLst>
          </p:cNvPr>
          <p:cNvCxnSpPr>
            <a:cxnSpLocks/>
          </p:cNvCxnSpPr>
          <p:nvPr/>
        </p:nvCxnSpPr>
        <p:spPr>
          <a:xfrm>
            <a:off x="4071076" y="3152207"/>
            <a:ext cx="0" cy="168472"/>
          </a:xfrm>
          <a:prstGeom prst="straightConnector1">
            <a:avLst/>
          </a:prstGeom>
          <a:noFill/>
          <a:ln w="9525" cap="flat" cmpd="sng">
            <a:solidFill>
              <a:srgbClr val="132D29"/>
            </a:solidFill>
            <a:prstDash val="solid"/>
            <a:round/>
            <a:headEnd type="none" w="sm" len="sm"/>
            <a:tailEnd type="none" w="sm" len="sm"/>
          </a:ln>
        </p:spPr>
      </p:cxnSp>
      <p:pic>
        <p:nvPicPr>
          <p:cNvPr id="2" name="Picture 1">
            <a:extLst>
              <a:ext uri="{FF2B5EF4-FFF2-40B4-BE49-F238E27FC236}">
                <a16:creationId xmlns:a16="http://schemas.microsoft.com/office/drawing/2014/main" id="{C1E37701-27DB-B533-F406-3D64EF572D8B}"/>
              </a:ext>
            </a:extLst>
          </p:cNvPr>
          <p:cNvPicPr>
            <a:picLocks noChangeAspect="1"/>
          </p:cNvPicPr>
          <p:nvPr/>
        </p:nvPicPr>
        <p:blipFill>
          <a:blip r:embed="rId3"/>
          <a:stretch>
            <a:fillRect/>
          </a:stretch>
        </p:blipFill>
        <p:spPr>
          <a:xfrm>
            <a:off x="229960" y="5943601"/>
            <a:ext cx="2982840" cy="591312"/>
          </a:xfrm>
          <a:prstGeom prst="rect">
            <a:avLst/>
          </a:prstGeom>
        </p:spPr>
      </p:pic>
      <p:pic>
        <p:nvPicPr>
          <p:cNvPr id="36" name="Picture 35" descr="A green arrow pointing up&#10;&#10;Description automatically generated">
            <a:extLst>
              <a:ext uri="{FF2B5EF4-FFF2-40B4-BE49-F238E27FC236}">
                <a16:creationId xmlns:a16="http://schemas.microsoft.com/office/drawing/2014/main" id="{6F082F46-F4D6-CEC0-A821-F9F7F16D03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9682" y="4921581"/>
            <a:ext cx="427679" cy="427679"/>
          </a:xfrm>
          <a:prstGeom prst="rect">
            <a:avLst/>
          </a:prstGeom>
        </p:spPr>
      </p:pic>
      <p:pic>
        <p:nvPicPr>
          <p:cNvPr id="260" name="Picture 259">
            <a:extLst>
              <a:ext uri="{FF2B5EF4-FFF2-40B4-BE49-F238E27FC236}">
                <a16:creationId xmlns:a16="http://schemas.microsoft.com/office/drawing/2014/main" id="{9AA5D14B-50B7-DA66-7A2D-7CB6B89F52AB}"/>
              </a:ext>
            </a:extLst>
          </p:cNvPr>
          <p:cNvPicPr>
            <a:picLocks noChangeAspect="1"/>
          </p:cNvPicPr>
          <p:nvPr/>
        </p:nvPicPr>
        <p:blipFill>
          <a:blip r:embed="rId5"/>
          <a:stretch>
            <a:fillRect/>
          </a:stretch>
        </p:blipFill>
        <p:spPr>
          <a:xfrm>
            <a:off x="5519872" y="1992677"/>
            <a:ext cx="705860" cy="705860"/>
          </a:xfrm>
          <a:prstGeom prst="rect">
            <a:avLst/>
          </a:prstGeom>
        </p:spPr>
      </p:pic>
      <p:pic>
        <p:nvPicPr>
          <p:cNvPr id="262" name="Picture 261">
            <a:extLst>
              <a:ext uri="{FF2B5EF4-FFF2-40B4-BE49-F238E27FC236}">
                <a16:creationId xmlns:a16="http://schemas.microsoft.com/office/drawing/2014/main" id="{D0898B66-9680-65BB-74BB-335EAACDF21A}"/>
              </a:ext>
            </a:extLst>
          </p:cNvPr>
          <p:cNvPicPr>
            <a:picLocks noChangeAspect="1"/>
          </p:cNvPicPr>
          <p:nvPr/>
        </p:nvPicPr>
        <p:blipFill>
          <a:blip r:embed="rId6"/>
          <a:stretch>
            <a:fillRect/>
          </a:stretch>
        </p:blipFill>
        <p:spPr>
          <a:xfrm>
            <a:off x="3673362" y="1883074"/>
            <a:ext cx="870352" cy="870352"/>
          </a:xfrm>
          <a:prstGeom prst="rect">
            <a:avLst/>
          </a:prstGeom>
        </p:spPr>
      </p:pic>
      <p:pic>
        <p:nvPicPr>
          <p:cNvPr id="264" name="Picture 263">
            <a:extLst>
              <a:ext uri="{FF2B5EF4-FFF2-40B4-BE49-F238E27FC236}">
                <a16:creationId xmlns:a16="http://schemas.microsoft.com/office/drawing/2014/main" id="{D6FF1B3F-138C-0321-C68D-D1258BDCD796}"/>
              </a:ext>
            </a:extLst>
          </p:cNvPr>
          <p:cNvPicPr>
            <a:picLocks noChangeAspect="1"/>
          </p:cNvPicPr>
          <p:nvPr/>
        </p:nvPicPr>
        <p:blipFill>
          <a:blip r:embed="rId7"/>
          <a:stretch>
            <a:fillRect/>
          </a:stretch>
        </p:blipFill>
        <p:spPr>
          <a:xfrm>
            <a:off x="1907441" y="2005162"/>
            <a:ext cx="760229" cy="760229"/>
          </a:xfrm>
          <a:prstGeom prst="rect">
            <a:avLst/>
          </a:prstGeom>
        </p:spPr>
      </p:pic>
      <p:pic>
        <p:nvPicPr>
          <p:cNvPr id="58" name="Graphic 57" descr="Bus with solid fill">
            <a:extLst>
              <a:ext uri="{FF2B5EF4-FFF2-40B4-BE49-F238E27FC236}">
                <a16:creationId xmlns:a16="http://schemas.microsoft.com/office/drawing/2014/main" id="{1097F297-8FB5-2A74-99E7-5D11584D4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7396" y="1910303"/>
            <a:ext cx="914400" cy="914400"/>
          </a:xfrm>
          <a:prstGeom prst="rect">
            <a:avLst/>
          </a:prstGeom>
        </p:spPr>
      </p:pic>
      <p:pic>
        <p:nvPicPr>
          <p:cNvPr id="60" name="Graphic 59" descr="Traffic cone with solid fill">
            <a:extLst>
              <a:ext uri="{FF2B5EF4-FFF2-40B4-BE49-F238E27FC236}">
                <a16:creationId xmlns:a16="http://schemas.microsoft.com/office/drawing/2014/main" id="{09AB864D-CBEA-35C9-57E4-306AD80CDB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8224" y="1930765"/>
            <a:ext cx="914400" cy="914400"/>
          </a:xfrm>
          <a:prstGeom prst="rect">
            <a:avLst/>
          </a:prstGeom>
        </p:spPr>
      </p:pic>
      <p:pic>
        <p:nvPicPr>
          <p:cNvPr id="62" name="Picture 61" descr="A green line with a down arrow&#10;&#10;Description automatically generated">
            <a:extLst>
              <a:ext uri="{FF2B5EF4-FFF2-40B4-BE49-F238E27FC236}">
                <a16:creationId xmlns:a16="http://schemas.microsoft.com/office/drawing/2014/main" id="{85633996-8DE2-CBE3-F6AE-56453FBB76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79958" y="4862822"/>
            <a:ext cx="427384" cy="427384"/>
          </a:xfrm>
          <a:prstGeom prst="rect">
            <a:avLst/>
          </a:prstGeom>
        </p:spPr>
      </p:pic>
      <p:pic>
        <p:nvPicPr>
          <p:cNvPr id="63" name="Picture 62" descr="A green line with a down arrow&#10;&#10;Description automatically generated">
            <a:extLst>
              <a:ext uri="{FF2B5EF4-FFF2-40B4-BE49-F238E27FC236}">
                <a16:creationId xmlns:a16="http://schemas.microsoft.com/office/drawing/2014/main" id="{DA1CFD1F-BD00-57E1-8CD5-E999F325B8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8345" y="4913873"/>
            <a:ext cx="427384" cy="427384"/>
          </a:xfrm>
          <a:prstGeom prst="rect">
            <a:avLst/>
          </a:prstGeom>
        </p:spPr>
      </p:pic>
    </p:spTree>
    <p:extLst>
      <p:ext uri="{BB962C8B-B14F-4D97-AF65-F5344CB8AC3E}">
        <p14:creationId xmlns:p14="http://schemas.microsoft.com/office/powerpoint/2010/main" val="14661586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9B69243C-D397-83FD-9C18-A247748EF536}"/>
            </a:ext>
          </a:extLst>
        </p:cNvPr>
        <p:cNvGrpSpPr/>
        <p:nvPr/>
      </p:nvGrpSpPr>
      <p:grpSpPr>
        <a:xfrm>
          <a:off x="0" y="0"/>
          <a:ext cx="0" cy="0"/>
          <a:chOff x="0" y="0"/>
          <a:chExt cx="0" cy="0"/>
        </a:xfrm>
      </p:grpSpPr>
      <p:pic>
        <p:nvPicPr>
          <p:cNvPr id="405" name="Google Shape;405;p22">
            <a:extLst>
              <a:ext uri="{FF2B5EF4-FFF2-40B4-BE49-F238E27FC236}">
                <a16:creationId xmlns:a16="http://schemas.microsoft.com/office/drawing/2014/main" id="{67BBDA04-DB5B-82CA-351C-8017CCFD066F}"/>
              </a:ext>
            </a:extLst>
          </p:cNvPr>
          <p:cNvPicPr preferRelativeResize="0"/>
          <p:nvPr/>
        </p:nvPicPr>
        <p:blipFill rotWithShape="1">
          <a:blip r:embed="rId3">
            <a:alphaModFix/>
          </a:blip>
          <a:srcRect/>
          <a:stretch/>
        </p:blipFill>
        <p:spPr>
          <a:xfrm>
            <a:off x="1" y="0"/>
            <a:ext cx="5013956" cy="6858000"/>
          </a:xfrm>
          <a:prstGeom prst="rect">
            <a:avLst/>
          </a:prstGeom>
          <a:noFill/>
          <a:ln>
            <a:noFill/>
          </a:ln>
        </p:spPr>
      </p:pic>
      <p:sp>
        <p:nvSpPr>
          <p:cNvPr id="406" name="Google Shape;406;p22">
            <a:extLst>
              <a:ext uri="{FF2B5EF4-FFF2-40B4-BE49-F238E27FC236}">
                <a16:creationId xmlns:a16="http://schemas.microsoft.com/office/drawing/2014/main" id="{2268817C-873E-30ED-1B37-C4FE099F49C7}"/>
              </a:ext>
            </a:extLst>
          </p:cNvPr>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Additional Special Topics</a:t>
            </a:r>
            <a:endParaRPr sz="3200" b="1" i="0" u="none" strike="noStrike" cap="none" dirty="0">
              <a:solidFill>
                <a:schemeClr val="lt1"/>
              </a:solidFill>
              <a:latin typeface="Arial"/>
              <a:ea typeface="Arial"/>
              <a:cs typeface="Arial"/>
              <a:sym typeface="Arial"/>
            </a:endParaRPr>
          </a:p>
        </p:txBody>
      </p:sp>
      <p:pic>
        <p:nvPicPr>
          <p:cNvPr id="408" name="Google Shape;408;p22">
            <a:extLst>
              <a:ext uri="{FF2B5EF4-FFF2-40B4-BE49-F238E27FC236}">
                <a16:creationId xmlns:a16="http://schemas.microsoft.com/office/drawing/2014/main" id="{72A6ECB6-5FC6-12FA-4903-A1E09B813AAF}"/>
              </a:ext>
            </a:extLst>
          </p:cNvPr>
          <p:cNvPicPr preferRelativeResize="0"/>
          <p:nvPr/>
        </p:nvPicPr>
        <p:blipFill rotWithShape="1">
          <a:blip r:embed="rId4">
            <a:alphaModFix/>
          </a:blip>
          <a:srcRect/>
          <a:stretch/>
        </p:blipFill>
        <p:spPr>
          <a:xfrm>
            <a:off x="0" y="5672082"/>
            <a:ext cx="12192000" cy="1185927"/>
          </a:xfrm>
          <a:prstGeom prst="rect">
            <a:avLst/>
          </a:prstGeom>
          <a:noFill/>
          <a:ln>
            <a:noFill/>
          </a:ln>
        </p:spPr>
      </p:pic>
      <p:sp>
        <p:nvSpPr>
          <p:cNvPr id="3" name="Google Shape;268;p15">
            <a:extLst>
              <a:ext uri="{FF2B5EF4-FFF2-40B4-BE49-F238E27FC236}">
                <a16:creationId xmlns:a16="http://schemas.microsoft.com/office/drawing/2014/main" id="{4F93CB35-0122-F991-51FD-9E577E632290}"/>
              </a:ext>
            </a:extLst>
          </p:cNvPr>
          <p:cNvSpPr txBox="1"/>
          <p:nvPr/>
        </p:nvSpPr>
        <p:spPr>
          <a:xfrm>
            <a:off x="10258402" y="987713"/>
            <a:ext cx="3257600" cy="621472"/>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2000" b="1"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3</a:t>
            </a:r>
            <a:endParaRPr lang="en-US" sz="220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B957202F-5FD5-99C2-3293-9BBDD3E8B937}"/>
              </a:ext>
            </a:extLst>
          </p:cNvPr>
          <p:cNvPicPr>
            <a:picLocks noChangeAspect="1"/>
          </p:cNvPicPr>
          <p:nvPr/>
        </p:nvPicPr>
        <p:blipFill>
          <a:blip r:embed="rId5"/>
          <a:stretch>
            <a:fillRect/>
          </a:stretch>
        </p:blipFill>
        <p:spPr>
          <a:xfrm>
            <a:off x="5013957" y="945149"/>
            <a:ext cx="7049706" cy="4020974"/>
          </a:xfrm>
          <a:prstGeom prst="rect">
            <a:avLst/>
          </a:prstGeom>
        </p:spPr>
      </p:pic>
    </p:spTree>
    <p:extLst>
      <p:ext uri="{BB962C8B-B14F-4D97-AF65-F5344CB8AC3E}">
        <p14:creationId xmlns:p14="http://schemas.microsoft.com/office/powerpoint/2010/main" val="1164395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5"/>
        <p:cNvGrpSpPr/>
        <p:nvPr/>
      </p:nvGrpSpPr>
      <p:grpSpPr>
        <a:xfrm>
          <a:off x="0" y="0"/>
          <a:ext cx="0" cy="0"/>
          <a:chOff x="0" y="0"/>
          <a:chExt cx="0" cy="0"/>
        </a:xfrm>
      </p:grpSpPr>
      <p:sp>
        <p:nvSpPr>
          <p:cNvPr id="161" name="Google Shape;161;p3"/>
          <p:cNvSpPr txBox="1"/>
          <p:nvPr/>
        </p:nvSpPr>
        <p:spPr>
          <a:xfrm>
            <a:off x="0" y="124149"/>
            <a:ext cx="10517944" cy="763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132D29"/>
                </a:solidFill>
                <a:latin typeface="Arial"/>
                <a:ea typeface="Arial"/>
                <a:cs typeface="Arial"/>
                <a:sym typeface="Arial"/>
              </a:rPr>
              <a:t>Resident Surveys in Local Governance</a:t>
            </a:r>
            <a:endParaRPr dirty="0">
              <a:solidFill>
                <a:srgbClr val="132D29"/>
              </a:solidFill>
            </a:endParaRPr>
          </a:p>
        </p:txBody>
      </p:sp>
      <p:graphicFrame>
        <p:nvGraphicFramePr>
          <p:cNvPr id="4" name="Diagram 3">
            <a:extLst>
              <a:ext uri="{FF2B5EF4-FFF2-40B4-BE49-F238E27FC236}">
                <a16:creationId xmlns:a16="http://schemas.microsoft.com/office/drawing/2014/main" id="{40E50239-6EB6-DEB5-8CED-EC580AA55811}"/>
              </a:ext>
            </a:extLst>
          </p:cNvPr>
          <p:cNvGraphicFramePr/>
          <p:nvPr>
            <p:extLst>
              <p:ext uri="{D42A27DB-BD31-4B8C-83A1-F6EECF244321}">
                <p14:modId xmlns:p14="http://schemas.microsoft.com/office/powerpoint/2010/main" val="3329901125"/>
              </p:ext>
            </p:extLst>
          </p:nvPr>
        </p:nvGraphicFramePr>
        <p:xfrm>
          <a:off x="655356" y="1693092"/>
          <a:ext cx="10670274" cy="4359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a:extLst>
              <a:ext uri="{FF2B5EF4-FFF2-40B4-BE49-F238E27FC236}">
                <a16:creationId xmlns:a16="http://schemas.microsoft.com/office/drawing/2014/main" id="{E2B250F5-CF31-57C7-00D6-E778D0BA51C8}"/>
              </a:ext>
            </a:extLst>
          </p:cNvPr>
          <p:cNvCxnSpPr>
            <a:cxnSpLocks/>
          </p:cNvCxnSpPr>
          <p:nvPr/>
        </p:nvCxnSpPr>
        <p:spPr>
          <a:xfrm>
            <a:off x="3422784" y="2336800"/>
            <a:ext cx="0" cy="3352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730563-10FC-E6C2-78A6-0A64889E95E6}"/>
              </a:ext>
            </a:extLst>
          </p:cNvPr>
          <p:cNvCxnSpPr>
            <a:cxnSpLocks/>
          </p:cNvCxnSpPr>
          <p:nvPr/>
        </p:nvCxnSpPr>
        <p:spPr>
          <a:xfrm>
            <a:off x="5990493" y="2336800"/>
            <a:ext cx="0" cy="3352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12F69D-E4BE-E69E-5725-684DCA212CFD}"/>
              </a:ext>
            </a:extLst>
          </p:cNvPr>
          <p:cNvCxnSpPr>
            <a:cxnSpLocks/>
          </p:cNvCxnSpPr>
          <p:nvPr/>
        </p:nvCxnSpPr>
        <p:spPr>
          <a:xfrm>
            <a:off x="8808942" y="2336800"/>
            <a:ext cx="0" cy="3352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oogle Shape;162;p3" descr="C:\Documents and Settings\Leona\Local Settings\Temporary Internet Files\Content.IE5\2NJ99J7P\MP900442461[1].jpg">
            <a:extLst>
              <a:ext uri="{FF2B5EF4-FFF2-40B4-BE49-F238E27FC236}">
                <a16:creationId xmlns:a16="http://schemas.microsoft.com/office/drawing/2014/main" id="{FD62DDC1-1E98-D621-2716-9ABFB3CB36E6}"/>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595670" y="2423720"/>
            <a:ext cx="886801" cy="886801"/>
          </a:xfrm>
          <a:prstGeom prst="ellipse">
            <a:avLst/>
          </a:prstGeom>
          <a:no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11" name="Google Shape;163;p3" descr="C:\Documents and Settings\Leona\Local Settings\Temporary Internet Files\Content.IE5\N8UAW6DO\MP900386968[1].jpg">
            <a:extLst>
              <a:ext uri="{FF2B5EF4-FFF2-40B4-BE49-F238E27FC236}">
                <a16:creationId xmlns:a16="http://schemas.microsoft.com/office/drawing/2014/main" id="{0ED6F0EB-954F-32A0-8180-4290F5B40CFE}"/>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263238" y="2423719"/>
            <a:ext cx="886802" cy="886802"/>
          </a:xfrm>
          <a:prstGeom prst="ellipse">
            <a:avLst/>
          </a:prstGeom>
          <a:no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12" name="Google Shape;164;p3" descr="C:\Documents and Settings\Leona\Local Settings\Temporary Internet Files\Content.IE5\0H2NO96J\MP900442451[1].jpg">
            <a:extLst>
              <a:ext uri="{FF2B5EF4-FFF2-40B4-BE49-F238E27FC236}">
                <a16:creationId xmlns:a16="http://schemas.microsoft.com/office/drawing/2014/main" id="{9D6B01C0-CCEE-7571-26AF-0EFBBBC33B96}"/>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39729" y="2407246"/>
            <a:ext cx="919977" cy="919747"/>
          </a:xfrm>
          <a:prstGeom prst="ellipse">
            <a:avLst/>
          </a:prstGeom>
          <a:no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13" name="Google Shape;165;p3" descr="C:\Documents and Settings\Leona\Local Settings\Temporary Internet Files\Content.IE5\OLBJWDHR\MP900448331[1].jpg">
            <a:extLst>
              <a:ext uri="{FF2B5EF4-FFF2-40B4-BE49-F238E27FC236}">
                <a16:creationId xmlns:a16="http://schemas.microsoft.com/office/drawing/2014/main" id="{93C52C17-101C-9A75-CB0A-88997DEF1E1F}"/>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9609244" y="2493252"/>
            <a:ext cx="916084" cy="919748"/>
          </a:xfrm>
          <a:prstGeom prst="ellipse">
            <a:avLst/>
          </a:prstGeom>
          <a:no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8642793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7"/>
          <p:cNvSpPr txBox="1"/>
          <p:nvPr/>
        </p:nvSpPr>
        <p:spPr>
          <a:xfrm>
            <a:off x="9448800" y="8823529"/>
            <a:ext cx="2743200" cy="333200"/>
          </a:xfrm>
          <a:prstGeom prst="rect">
            <a:avLst/>
          </a:prstGeom>
          <a:noFill/>
          <a:ln>
            <a:noFill/>
          </a:ln>
        </p:spPr>
        <p:txBody>
          <a:bodyPr spcFirstLastPara="1" wrap="square" lIns="100750" tIns="50350" rIns="100750" bIns="50350" anchor="t"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30</a:t>
            </a:fld>
            <a:endParaRPr sz="1200" b="0" i="0" u="none" strike="noStrike" cap="none">
              <a:solidFill>
                <a:srgbClr val="000000"/>
              </a:solidFill>
              <a:latin typeface="Gill Sans"/>
              <a:ea typeface="Gill Sans"/>
              <a:cs typeface="Gill Sans"/>
              <a:sym typeface="Gill Sans"/>
            </a:endParaRPr>
          </a:p>
        </p:txBody>
      </p:sp>
      <p:sp>
        <p:nvSpPr>
          <p:cNvPr id="456" name="Google Shape;456;p27"/>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dirty="0"/>
              <a:t>Recreational Sales of Marijuana</a:t>
            </a:r>
            <a:endParaRPr dirty="0"/>
          </a:p>
        </p:txBody>
      </p:sp>
      <p:sp>
        <p:nvSpPr>
          <p:cNvPr id="2" name="TextBox 1">
            <a:extLst>
              <a:ext uri="{FF2B5EF4-FFF2-40B4-BE49-F238E27FC236}">
                <a16:creationId xmlns:a16="http://schemas.microsoft.com/office/drawing/2014/main" id="{73FA1871-CC1C-52D9-F229-8004F048DB00}"/>
              </a:ext>
            </a:extLst>
          </p:cNvPr>
          <p:cNvSpPr txBox="1"/>
          <p:nvPr/>
        </p:nvSpPr>
        <p:spPr>
          <a:xfrm>
            <a:off x="810511" y="3135806"/>
            <a:ext cx="4865075" cy="1287532"/>
          </a:xfrm>
          <a:prstGeom prst="rect">
            <a:avLst/>
          </a:prstGeom>
          <a:solidFill>
            <a:srgbClr val="D5E3BB"/>
          </a:solidFill>
          <a:ln>
            <a:solidFill>
              <a:schemeClr val="tx1"/>
            </a:solidFill>
          </a:ln>
        </p:spPr>
        <p:txBody>
          <a:bodyPr wrap="square" rtlCol="0" anchor="ctr">
            <a:spAutoFit/>
          </a:bodyPr>
          <a:lstStyle/>
          <a:p>
            <a:pPr marL="0" marR="0" lvl="0" indent="0" algn="ctr" rtl="0">
              <a:lnSpc>
                <a:spcPct val="150000"/>
              </a:lnSpc>
              <a:spcBef>
                <a:spcPts val="0"/>
              </a:spcBef>
              <a:spcAft>
                <a:spcPts val="0"/>
              </a:spcAft>
              <a:buNone/>
            </a:pPr>
            <a:r>
              <a:rPr lang="en-US" sz="1800" b="1" i="0" u="none" strike="noStrike" baseline="0" dirty="0">
                <a:latin typeface="Cambria-Bold"/>
              </a:rPr>
              <a:t>How supportive, if at all, are you of the City of Milford permitting recreational sales of marijuana?</a:t>
            </a:r>
            <a:endParaRPr lang="en-US" sz="1800" b="1" dirty="0">
              <a:solidFill>
                <a:srgbClr val="1C3C35"/>
              </a:solidFill>
              <a:latin typeface="Arial"/>
              <a:ea typeface="Arial"/>
              <a:cs typeface="Arial"/>
              <a:sym typeface="Arial"/>
            </a:endParaRPr>
          </a:p>
        </p:txBody>
      </p:sp>
      <p:graphicFrame>
        <p:nvGraphicFramePr>
          <p:cNvPr id="3" name="Google Shape;455;p27">
            <a:extLst>
              <a:ext uri="{FF2B5EF4-FFF2-40B4-BE49-F238E27FC236}">
                <a16:creationId xmlns:a16="http://schemas.microsoft.com/office/drawing/2014/main" id="{7397F3DD-A91C-430C-47B4-AD18E28A283B}"/>
              </a:ext>
            </a:extLst>
          </p:cNvPr>
          <p:cNvGraphicFramePr/>
          <p:nvPr>
            <p:extLst>
              <p:ext uri="{D42A27DB-BD31-4B8C-83A1-F6EECF244321}">
                <p14:modId xmlns:p14="http://schemas.microsoft.com/office/powerpoint/2010/main" val="2455775641"/>
              </p:ext>
            </p:extLst>
          </p:nvPr>
        </p:nvGraphicFramePr>
        <p:xfrm>
          <a:off x="5093835" y="638933"/>
          <a:ext cx="7974564" cy="62812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7"/>
        <p:cNvGrpSpPr/>
        <p:nvPr/>
      </p:nvGrpSpPr>
      <p:grpSpPr>
        <a:xfrm>
          <a:off x="0" y="0"/>
          <a:ext cx="0" cy="0"/>
          <a:chOff x="0" y="0"/>
          <a:chExt cx="0" cy="0"/>
        </a:xfrm>
      </p:grpSpPr>
      <p:sp>
        <p:nvSpPr>
          <p:cNvPr id="478" name="Google Shape;478;p30"/>
          <p:cNvSpPr txBox="1">
            <a:spLocks noGrp="1"/>
          </p:cNvSpPr>
          <p:nvPr>
            <p:ph type="title"/>
          </p:nvPr>
        </p:nvSpPr>
        <p:spPr>
          <a:xfrm>
            <a:off x="385430" y="2147394"/>
            <a:ext cx="3257600" cy="1935600"/>
          </a:xfrm>
          <a:prstGeom prst="rect">
            <a:avLst/>
          </a:prstGeom>
          <a:noFill/>
          <a:ln>
            <a:noFill/>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2800"/>
              <a:buFont typeface="Arial"/>
              <a:buNone/>
            </a:pPr>
            <a:r>
              <a:rPr lang="en-US" sz="3200" b="1" i="0" u="none" strike="noStrike" cap="none">
                <a:solidFill>
                  <a:schemeClr val="lt1"/>
                </a:solidFill>
                <a:latin typeface="Arial"/>
                <a:ea typeface="Arial"/>
                <a:cs typeface="Arial"/>
                <a:sym typeface="Arial"/>
              </a:rPr>
              <a:t>Summary of Conclusions</a:t>
            </a:r>
            <a:endParaRPr sz="3200" b="1" i="0" u="none" strike="noStrike" cap="none">
              <a:solidFill>
                <a:schemeClr val="lt1"/>
              </a:solidFill>
              <a:latin typeface="Arial"/>
              <a:ea typeface="Arial"/>
              <a:cs typeface="Arial"/>
              <a:sym typeface="Arial"/>
            </a:endParaRPr>
          </a:p>
        </p:txBody>
      </p:sp>
      <p:sp>
        <p:nvSpPr>
          <p:cNvPr id="479" name="Google Shape;479;p30"/>
          <p:cNvSpPr txBox="1"/>
          <p:nvPr/>
        </p:nvSpPr>
        <p:spPr>
          <a:xfrm>
            <a:off x="3962400" y="280113"/>
            <a:ext cx="8213558" cy="5430877"/>
          </a:xfrm>
          <a:prstGeom prst="rect">
            <a:avLst/>
          </a:prstGeom>
          <a:noFill/>
          <a:ln>
            <a:noFill/>
          </a:ln>
        </p:spPr>
        <p:txBody>
          <a:bodyPr spcFirstLastPara="1" wrap="square" lIns="121900" tIns="121900" rIns="121900" bIns="121900" anchor="t" anchorCtr="0">
            <a:spAutoFit/>
          </a:bodyPr>
          <a:lstStyle/>
          <a:p>
            <a:pPr marL="466725" marR="0" lvl="0" indent="-457200" algn="l" rtl="0">
              <a:lnSpc>
                <a:spcPct val="115000"/>
              </a:lnSpc>
              <a:spcBef>
                <a:spcPts val="0"/>
              </a:spcBef>
              <a:spcAft>
                <a:spcPts val="0"/>
              </a:spcAft>
              <a:buClr>
                <a:schemeClr val="dk1"/>
              </a:buClr>
              <a:buSzPts val="2200"/>
              <a:buFont typeface="+mj-lt"/>
              <a:buAutoNum type="arabicPeriod"/>
            </a:pPr>
            <a:r>
              <a:rPr lang="en-US" sz="2300" b="1" i="0" u="none" strike="noStrike" cap="none" dirty="0">
                <a:solidFill>
                  <a:schemeClr val="tx1"/>
                </a:solidFill>
                <a:latin typeface="Arial"/>
                <a:ea typeface="Arial"/>
                <a:cs typeface="Arial"/>
                <a:sym typeface="Arial"/>
              </a:rPr>
              <a:t>Milford’s quality of life ratings remain consistent with national trends.</a:t>
            </a:r>
            <a:br>
              <a:rPr lang="en-US" sz="2300" b="0" i="0" u="none" strike="noStrike" cap="none" dirty="0">
                <a:solidFill>
                  <a:schemeClr val="dk1"/>
                </a:solidFill>
                <a:latin typeface="Arial"/>
                <a:ea typeface="Arial"/>
                <a:cs typeface="Arial"/>
                <a:sym typeface="Arial"/>
              </a:rPr>
            </a:br>
            <a:endParaRPr lang="en-US" sz="2300" b="0" i="0" u="none" strike="noStrike" cap="none" dirty="0">
              <a:solidFill>
                <a:schemeClr val="dk1"/>
              </a:solidFill>
              <a:latin typeface="Arial"/>
              <a:ea typeface="Arial"/>
              <a:cs typeface="Arial"/>
              <a:sym typeface="Arial"/>
            </a:endParaRPr>
          </a:p>
          <a:p>
            <a:pPr marL="466725" marR="0" lvl="0" indent="-457200" algn="l" rtl="0">
              <a:lnSpc>
                <a:spcPct val="115000"/>
              </a:lnSpc>
              <a:spcBef>
                <a:spcPts val="0"/>
              </a:spcBef>
              <a:spcAft>
                <a:spcPts val="0"/>
              </a:spcAft>
              <a:buClr>
                <a:schemeClr val="dk1"/>
              </a:buClr>
              <a:buSzPts val="2200"/>
              <a:buFont typeface="+mj-lt"/>
              <a:buAutoNum type="arabicPeriod"/>
            </a:pPr>
            <a:r>
              <a:rPr lang="en-US" sz="2300" b="1" i="0" u="none" strike="noStrike" cap="none" dirty="0">
                <a:solidFill>
                  <a:schemeClr val="tx1"/>
                </a:solidFill>
                <a:latin typeface="Arial"/>
                <a:ea typeface="Arial"/>
                <a:cs typeface="Arial"/>
                <a:sym typeface="Arial"/>
              </a:rPr>
              <a:t>Most residents feel a strong sense of safety in Milford.</a:t>
            </a:r>
            <a:br>
              <a:rPr lang="en-US" sz="2300" dirty="0">
                <a:solidFill>
                  <a:schemeClr val="dk1"/>
                </a:solidFill>
              </a:rPr>
            </a:br>
            <a:endParaRPr lang="en-US" sz="2300" dirty="0">
              <a:solidFill>
                <a:schemeClr val="tx1"/>
              </a:solidFill>
            </a:endParaRPr>
          </a:p>
          <a:p>
            <a:pPr marL="466725" marR="0" lvl="0" indent="-457200" algn="l" rtl="0">
              <a:lnSpc>
                <a:spcPct val="115000"/>
              </a:lnSpc>
              <a:spcBef>
                <a:spcPts val="0"/>
              </a:spcBef>
              <a:spcAft>
                <a:spcPts val="0"/>
              </a:spcAft>
              <a:buClr>
                <a:schemeClr val="dk1"/>
              </a:buClr>
              <a:buSzPts val="2200"/>
              <a:buFont typeface="+mj-lt"/>
              <a:buAutoNum type="arabicPeriod"/>
            </a:pPr>
            <a:r>
              <a:rPr lang="en-US" sz="2300" b="1" i="0" u="none" strike="noStrike" cap="none" dirty="0">
                <a:solidFill>
                  <a:schemeClr val="tx1"/>
                </a:solidFill>
                <a:latin typeface="Arial"/>
                <a:ea typeface="Arial"/>
                <a:cs typeface="Arial"/>
                <a:sym typeface="Arial"/>
              </a:rPr>
              <a:t>Milford’s economic health is important to residents.</a:t>
            </a:r>
          </a:p>
          <a:p>
            <a:pPr marL="466725" marR="0" lvl="0" indent="-457200" algn="l" rtl="0">
              <a:lnSpc>
                <a:spcPct val="115000"/>
              </a:lnSpc>
              <a:spcBef>
                <a:spcPts val="0"/>
              </a:spcBef>
              <a:spcAft>
                <a:spcPts val="0"/>
              </a:spcAft>
              <a:buClr>
                <a:schemeClr val="dk1"/>
              </a:buClr>
              <a:buSzPts val="2200"/>
              <a:buFont typeface="+mj-lt"/>
              <a:buAutoNum type="arabicPeriod"/>
            </a:pPr>
            <a:endParaRPr lang="en-US" sz="2300" dirty="0">
              <a:solidFill>
                <a:schemeClr val="tx1"/>
              </a:solidFill>
            </a:endParaRPr>
          </a:p>
          <a:p>
            <a:pPr marL="466725" marR="0" lvl="0" indent="-457200" algn="l" rtl="0">
              <a:lnSpc>
                <a:spcPct val="115000"/>
              </a:lnSpc>
              <a:spcBef>
                <a:spcPts val="0"/>
              </a:spcBef>
              <a:spcAft>
                <a:spcPts val="0"/>
              </a:spcAft>
              <a:buClr>
                <a:schemeClr val="dk1"/>
              </a:buClr>
              <a:buSzPts val="2200"/>
              <a:buFont typeface="+mj-lt"/>
              <a:buAutoNum type="arabicPeriod"/>
            </a:pPr>
            <a:r>
              <a:rPr lang="en-US" sz="2300" b="1" i="0" u="none" strike="noStrike" cap="none" dirty="0">
                <a:solidFill>
                  <a:schemeClr val="tx1"/>
                </a:solidFill>
                <a:latin typeface="Arial"/>
                <a:ea typeface="Arial"/>
                <a:cs typeface="Arial"/>
                <a:sym typeface="Arial"/>
              </a:rPr>
              <a:t>Milford’s natural environment</a:t>
            </a:r>
            <a:r>
              <a:rPr lang="en-US" sz="2300" b="1" dirty="0">
                <a:solidFill>
                  <a:schemeClr val="tx1"/>
                </a:solidFill>
              </a:rPr>
              <a:t> and parks and recreation opportunities show areas of opportunity.</a:t>
            </a:r>
          </a:p>
          <a:p>
            <a:pPr marL="466725" marR="0" lvl="0" indent="-457200" algn="l" rtl="0">
              <a:lnSpc>
                <a:spcPct val="115000"/>
              </a:lnSpc>
              <a:spcBef>
                <a:spcPts val="0"/>
              </a:spcBef>
              <a:spcAft>
                <a:spcPts val="0"/>
              </a:spcAft>
              <a:buClr>
                <a:schemeClr val="dk1"/>
              </a:buClr>
              <a:buSzPts val="2200"/>
              <a:buFont typeface="+mj-lt"/>
              <a:buAutoNum type="arabicPeriod"/>
            </a:pPr>
            <a:endParaRPr lang="en-US" sz="2300" b="1" i="0" u="none" strike="noStrike" cap="none" dirty="0">
              <a:solidFill>
                <a:schemeClr val="tx1"/>
              </a:solidFill>
              <a:latin typeface="Arial"/>
              <a:ea typeface="Arial"/>
              <a:cs typeface="Arial"/>
              <a:sym typeface="Arial"/>
            </a:endParaRPr>
          </a:p>
          <a:p>
            <a:pPr marL="466725" marR="0" lvl="0" indent="-457200" algn="l" rtl="0">
              <a:lnSpc>
                <a:spcPct val="115000"/>
              </a:lnSpc>
              <a:spcBef>
                <a:spcPts val="0"/>
              </a:spcBef>
              <a:spcAft>
                <a:spcPts val="0"/>
              </a:spcAft>
              <a:buClr>
                <a:schemeClr val="dk1"/>
              </a:buClr>
              <a:buSzPts val="2200"/>
              <a:buFont typeface="+mj-lt"/>
              <a:buAutoNum type="arabicPeriod"/>
            </a:pPr>
            <a:r>
              <a:rPr lang="en-US" sz="2300" b="1" i="0" u="none" strike="noStrike" cap="none" dirty="0">
                <a:solidFill>
                  <a:schemeClr val="tx1"/>
                </a:solidFill>
                <a:latin typeface="Arial"/>
                <a:ea typeface="Arial"/>
                <a:cs typeface="Arial"/>
                <a:sym typeface="Arial"/>
              </a:rPr>
              <a:t>Mobility is an area of focus for the City.</a:t>
            </a:r>
            <a:endParaRPr lang="en-US" sz="2300" b="1" dirty="0">
              <a:solidFill>
                <a:schemeClr val="tx1"/>
              </a:solidFill>
            </a:endParaRPr>
          </a:p>
          <a:p>
            <a:pPr marL="466725" marR="0" lvl="0" indent="-457200" algn="l" rtl="0">
              <a:lnSpc>
                <a:spcPct val="115000"/>
              </a:lnSpc>
              <a:spcBef>
                <a:spcPts val="0"/>
              </a:spcBef>
              <a:spcAft>
                <a:spcPts val="0"/>
              </a:spcAft>
              <a:buClr>
                <a:schemeClr val="dk1"/>
              </a:buClr>
              <a:buSzPts val="2200"/>
              <a:buFont typeface="+mj-lt"/>
              <a:buAutoNum type="arabicPeriod"/>
            </a:pPr>
            <a:endParaRPr b="1" dirty="0">
              <a:solidFill>
                <a:schemeClr val="tx1"/>
              </a:solidFill>
            </a:endParaRPr>
          </a:p>
        </p:txBody>
      </p:sp>
      <p:pic>
        <p:nvPicPr>
          <p:cNvPr id="2" name="Google Shape;408;p22">
            <a:extLst>
              <a:ext uri="{FF2B5EF4-FFF2-40B4-BE49-F238E27FC236}">
                <a16:creationId xmlns:a16="http://schemas.microsoft.com/office/drawing/2014/main" id="{E8C4340D-EFF3-7F6A-7F73-AA6EA31D4104}"/>
              </a:ext>
            </a:extLst>
          </p:cNvPr>
          <p:cNvPicPr preferRelativeResize="0"/>
          <p:nvPr/>
        </p:nvPicPr>
        <p:blipFill rotWithShape="1">
          <a:blip r:embed="rId4">
            <a:alphaModFix/>
          </a:blip>
          <a:srcRect/>
          <a:stretch/>
        </p:blipFill>
        <p:spPr>
          <a:xfrm>
            <a:off x="0" y="5935579"/>
            <a:ext cx="12192000" cy="9224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6" name="Rectangle 5">
            <a:extLst>
              <a:ext uri="{FF2B5EF4-FFF2-40B4-BE49-F238E27FC236}">
                <a16:creationId xmlns:a16="http://schemas.microsoft.com/office/drawing/2014/main" id="{D85A9007-7368-03D0-56E3-CFF0999CA53C}"/>
              </a:ext>
            </a:extLst>
          </p:cNvPr>
          <p:cNvSpPr/>
          <p:nvPr/>
        </p:nvSpPr>
        <p:spPr>
          <a:xfrm>
            <a:off x="312413" y="4195118"/>
            <a:ext cx="1724518" cy="2031028"/>
          </a:xfrm>
          <a:prstGeom prst="rect">
            <a:avLst/>
          </a:prstGeom>
          <a:solidFill>
            <a:srgbClr val="C1D69A"/>
          </a:solidFill>
          <a:ln>
            <a:solidFill>
              <a:srgbClr val="132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Google Shape;514;p33"/>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b="0" dirty="0"/>
              <a:t>Next Steps: </a:t>
            </a:r>
            <a:r>
              <a:rPr lang="en-US" dirty="0"/>
              <a:t>ENGAGE </a:t>
            </a:r>
            <a:r>
              <a:rPr lang="en-US" b="0" dirty="0"/>
              <a:t>With Community Members</a:t>
            </a:r>
            <a:endParaRPr dirty="0"/>
          </a:p>
        </p:txBody>
      </p:sp>
      <p:pic>
        <p:nvPicPr>
          <p:cNvPr id="5" name="Picture 4">
            <a:extLst>
              <a:ext uri="{FF2B5EF4-FFF2-40B4-BE49-F238E27FC236}">
                <a16:creationId xmlns:a16="http://schemas.microsoft.com/office/drawing/2014/main" id="{C65A0A41-3E70-5444-3EF4-3A7ECA81B848}"/>
              </a:ext>
            </a:extLst>
          </p:cNvPr>
          <p:cNvPicPr>
            <a:picLocks noChangeAspect="1"/>
          </p:cNvPicPr>
          <p:nvPr/>
        </p:nvPicPr>
        <p:blipFill>
          <a:blip r:embed="rId3"/>
          <a:stretch>
            <a:fillRect/>
          </a:stretch>
        </p:blipFill>
        <p:spPr>
          <a:xfrm>
            <a:off x="2440485" y="1215976"/>
            <a:ext cx="4929434" cy="5138521"/>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1CC73E7-3416-A1EE-AD93-A870C3E52F0C}"/>
              </a:ext>
            </a:extLst>
          </p:cNvPr>
          <p:cNvPicPr>
            <a:picLocks noChangeAspect="1"/>
          </p:cNvPicPr>
          <p:nvPr/>
        </p:nvPicPr>
        <p:blipFill>
          <a:blip r:embed="rId4"/>
          <a:stretch>
            <a:fillRect/>
          </a:stretch>
        </p:blipFill>
        <p:spPr>
          <a:xfrm>
            <a:off x="365233" y="1210893"/>
            <a:ext cx="1585207" cy="1453106"/>
          </a:xfrm>
          <a:prstGeom prst="rect">
            <a:avLst/>
          </a:prstGeom>
        </p:spPr>
      </p:pic>
      <p:pic>
        <p:nvPicPr>
          <p:cNvPr id="23" name="Graphic 22" descr="Cursor with solid fill">
            <a:extLst>
              <a:ext uri="{FF2B5EF4-FFF2-40B4-BE49-F238E27FC236}">
                <a16:creationId xmlns:a16="http://schemas.microsoft.com/office/drawing/2014/main" id="{455C9196-18B8-73F6-ABB8-4CF2A950F1B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261087">
            <a:off x="1458266" y="2371232"/>
            <a:ext cx="492377" cy="492377"/>
          </a:xfrm>
          <a:prstGeom prst="rect">
            <a:avLst/>
          </a:prstGeom>
        </p:spPr>
      </p:pic>
      <p:sp>
        <p:nvSpPr>
          <p:cNvPr id="24" name="TextBox 23">
            <a:extLst>
              <a:ext uri="{FF2B5EF4-FFF2-40B4-BE49-F238E27FC236}">
                <a16:creationId xmlns:a16="http://schemas.microsoft.com/office/drawing/2014/main" id="{248AFDE1-9BAC-C17F-D618-B4B47251BDD5}"/>
              </a:ext>
            </a:extLst>
          </p:cNvPr>
          <p:cNvSpPr txBox="1"/>
          <p:nvPr/>
        </p:nvSpPr>
        <p:spPr>
          <a:xfrm>
            <a:off x="185567" y="2767839"/>
            <a:ext cx="1944537" cy="1323439"/>
          </a:xfrm>
          <a:prstGeom prst="rect">
            <a:avLst/>
          </a:prstGeom>
          <a:noFill/>
        </p:spPr>
        <p:txBody>
          <a:bodyPr wrap="square" rtlCol="0">
            <a:spAutoFit/>
          </a:bodyPr>
          <a:lstStyle/>
          <a:p>
            <a:pPr algn="ctr"/>
            <a:r>
              <a:rPr lang="en-US" sz="1600" b="1" i="0" dirty="0">
                <a:solidFill>
                  <a:srgbClr val="132D29"/>
                </a:solidFill>
                <a:effectLst/>
                <a:latin typeface="+mj-lt"/>
              </a:rPr>
              <a:t>Customizable surveys and polls created by survey scientists at Polco.</a:t>
            </a:r>
            <a:endParaRPr lang="en-US" sz="1600" b="1" dirty="0">
              <a:solidFill>
                <a:srgbClr val="132D29"/>
              </a:solidFill>
              <a:latin typeface="+mj-lt"/>
            </a:endParaRPr>
          </a:p>
        </p:txBody>
      </p:sp>
      <p:pic>
        <p:nvPicPr>
          <p:cNvPr id="1028" name="Picture 4">
            <a:extLst>
              <a:ext uri="{FF2B5EF4-FFF2-40B4-BE49-F238E27FC236}">
                <a16:creationId xmlns:a16="http://schemas.microsoft.com/office/drawing/2014/main" id="{2A8373AB-4531-0607-8F61-BEAA69FB4F8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227907" y="3203140"/>
            <a:ext cx="3658589" cy="3441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385AB56-A8D6-C205-818E-DB6D3534CC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1293115">
            <a:off x="7499006" y="1261433"/>
            <a:ext cx="4220326" cy="207575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Users outline">
            <a:extLst>
              <a:ext uri="{FF2B5EF4-FFF2-40B4-BE49-F238E27FC236}">
                <a16:creationId xmlns:a16="http://schemas.microsoft.com/office/drawing/2014/main" id="{1E658DA6-F68E-F6F1-15BC-747DAFD388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972" y="4096179"/>
            <a:ext cx="914400" cy="914400"/>
          </a:xfrm>
          <a:prstGeom prst="rect">
            <a:avLst/>
          </a:prstGeom>
        </p:spPr>
      </p:pic>
      <p:sp>
        <p:nvSpPr>
          <p:cNvPr id="4" name="TextBox 3">
            <a:extLst>
              <a:ext uri="{FF2B5EF4-FFF2-40B4-BE49-F238E27FC236}">
                <a16:creationId xmlns:a16="http://schemas.microsoft.com/office/drawing/2014/main" id="{08C29CFA-F20C-76B6-A224-75585AAFEB0D}"/>
              </a:ext>
            </a:extLst>
          </p:cNvPr>
          <p:cNvSpPr txBox="1"/>
          <p:nvPr/>
        </p:nvSpPr>
        <p:spPr>
          <a:xfrm>
            <a:off x="182175" y="4848293"/>
            <a:ext cx="1944537" cy="1323439"/>
          </a:xfrm>
          <a:prstGeom prst="rect">
            <a:avLst/>
          </a:prstGeom>
          <a:noFill/>
        </p:spPr>
        <p:txBody>
          <a:bodyPr wrap="square" rtlCol="0">
            <a:spAutoFit/>
          </a:bodyPr>
          <a:lstStyle/>
          <a:p>
            <a:pPr algn="ctr"/>
            <a:r>
              <a:rPr lang="en-US" sz="1600" b="1" dirty="0">
                <a:solidFill>
                  <a:srgbClr val="132D29"/>
                </a:solidFill>
                <a:latin typeface="+mj-lt"/>
              </a:rPr>
              <a:t>Milford</a:t>
            </a:r>
            <a:r>
              <a:rPr lang="en-US" sz="1600" b="1" i="0" dirty="0">
                <a:solidFill>
                  <a:srgbClr val="132D29"/>
                </a:solidFill>
                <a:effectLst/>
                <a:latin typeface="+mj-lt"/>
              </a:rPr>
              <a:t> </a:t>
            </a:r>
          </a:p>
          <a:p>
            <a:pPr algn="ctr"/>
            <a:r>
              <a:rPr lang="en-US" sz="1600" b="1" i="0" dirty="0">
                <a:solidFill>
                  <a:srgbClr val="132D29"/>
                </a:solidFill>
                <a:effectLst/>
                <a:latin typeface="+mj-lt"/>
              </a:rPr>
              <a:t>currently has </a:t>
            </a:r>
          </a:p>
          <a:p>
            <a:pPr algn="ctr"/>
            <a:r>
              <a:rPr lang="en-US" sz="1600" b="1" dirty="0">
                <a:solidFill>
                  <a:srgbClr val="132D29"/>
                </a:solidFill>
                <a:latin typeface="+mj-lt"/>
              </a:rPr>
              <a:t>197</a:t>
            </a:r>
            <a:r>
              <a:rPr lang="en-US" sz="1600" b="1" i="0" dirty="0">
                <a:solidFill>
                  <a:srgbClr val="132D29"/>
                </a:solidFill>
                <a:effectLst/>
                <a:latin typeface="+mj-lt"/>
              </a:rPr>
              <a:t> </a:t>
            </a:r>
          </a:p>
          <a:p>
            <a:pPr algn="ctr"/>
            <a:r>
              <a:rPr lang="en-US" sz="1600" b="1" i="0" dirty="0">
                <a:solidFill>
                  <a:srgbClr val="132D29"/>
                </a:solidFill>
                <a:effectLst/>
                <a:latin typeface="+mj-lt"/>
              </a:rPr>
              <a:t>subscribers on Polco.</a:t>
            </a:r>
            <a:endParaRPr lang="en-US" sz="1600" b="1" dirty="0">
              <a:solidFill>
                <a:srgbClr val="132D29"/>
              </a:solidFill>
              <a:latin typeface="+mj-lt"/>
            </a:endParaRPr>
          </a:p>
        </p:txBody>
      </p:sp>
      <p:pic>
        <p:nvPicPr>
          <p:cNvPr id="7" name="Graphic 6" descr="Checkbox Checked with solid fill">
            <a:extLst>
              <a:ext uri="{FF2B5EF4-FFF2-40B4-BE49-F238E27FC236}">
                <a16:creationId xmlns:a16="http://schemas.microsoft.com/office/drawing/2014/main" id="{3A573013-5845-7DB5-1A59-127740FE709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435" y="6421677"/>
            <a:ext cx="436323" cy="436323"/>
          </a:xfrm>
          <a:prstGeom prst="rect">
            <a:avLst/>
          </a:prstGeom>
        </p:spPr>
      </p:pic>
      <p:pic>
        <p:nvPicPr>
          <p:cNvPr id="8" name="Graphic 7" descr="Badge Follow with solid fill">
            <a:extLst>
              <a:ext uri="{FF2B5EF4-FFF2-40B4-BE49-F238E27FC236}">
                <a16:creationId xmlns:a16="http://schemas.microsoft.com/office/drawing/2014/main" id="{418B1B3F-3D73-EC05-5096-644AE6F4B23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263503" y="6490300"/>
            <a:ext cx="318942" cy="318942"/>
          </a:xfrm>
          <a:prstGeom prst="rect">
            <a:avLst/>
          </a:prstGeom>
        </p:spPr>
      </p:pic>
      <p:sp>
        <p:nvSpPr>
          <p:cNvPr id="9" name="TextBox 8">
            <a:extLst>
              <a:ext uri="{FF2B5EF4-FFF2-40B4-BE49-F238E27FC236}">
                <a16:creationId xmlns:a16="http://schemas.microsoft.com/office/drawing/2014/main" id="{0ED34CE0-D1A3-4A12-3E20-295DC157086B}"/>
              </a:ext>
            </a:extLst>
          </p:cNvPr>
          <p:cNvSpPr txBox="1"/>
          <p:nvPr/>
        </p:nvSpPr>
        <p:spPr>
          <a:xfrm>
            <a:off x="431005" y="6485949"/>
            <a:ext cx="2832498" cy="307777"/>
          </a:xfrm>
          <a:prstGeom prst="rect">
            <a:avLst/>
          </a:prstGeom>
          <a:noFill/>
        </p:spPr>
        <p:txBody>
          <a:bodyPr wrap="square" rtlCol="0">
            <a:spAutoFit/>
          </a:bodyPr>
          <a:lstStyle/>
          <a:p>
            <a:r>
              <a:rPr lang="en-US" dirty="0">
                <a:solidFill>
                  <a:srgbClr val="132D29"/>
                </a:solidFill>
              </a:rPr>
              <a:t>Included in Current Subscription</a:t>
            </a:r>
          </a:p>
        </p:txBody>
      </p:sp>
      <p:sp>
        <p:nvSpPr>
          <p:cNvPr id="10" name="TextBox 9">
            <a:extLst>
              <a:ext uri="{FF2B5EF4-FFF2-40B4-BE49-F238E27FC236}">
                <a16:creationId xmlns:a16="http://schemas.microsoft.com/office/drawing/2014/main" id="{19CBDB88-D6AF-DF8F-E05A-646387456C1F}"/>
              </a:ext>
            </a:extLst>
          </p:cNvPr>
          <p:cNvSpPr txBox="1"/>
          <p:nvPr/>
        </p:nvSpPr>
        <p:spPr>
          <a:xfrm>
            <a:off x="3514879" y="6484399"/>
            <a:ext cx="3256768" cy="307777"/>
          </a:xfrm>
          <a:prstGeom prst="rect">
            <a:avLst/>
          </a:prstGeom>
          <a:noFill/>
        </p:spPr>
        <p:txBody>
          <a:bodyPr wrap="square" rtlCol="0">
            <a:spAutoFit/>
          </a:bodyPr>
          <a:lstStyle/>
          <a:p>
            <a:r>
              <a:rPr lang="en-US" dirty="0">
                <a:solidFill>
                  <a:srgbClr val="132D29"/>
                </a:solidFill>
              </a:rPr>
              <a:t>Optional Add-on</a:t>
            </a:r>
          </a:p>
        </p:txBody>
      </p:sp>
      <p:pic>
        <p:nvPicPr>
          <p:cNvPr id="11" name="Graphic 10" descr="Checkbox Checked with solid fill">
            <a:extLst>
              <a:ext uri="{FF2B5EF4-FFF2-40B4-BE49-F238E27FC236}">
                <a16:creationId xmlns:a16="http://schemas.microsoft.com/office/drawing/2014/main" id="{C2806089-B685-4E71-0F32-7658295EE45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632" y="1115674"/>
            <a:ext cx="436323" cy="436323"/>
          </a:xfrm>
          <a:prstGeom prst="rect">
            <a:avLst/>
          </a:prstGeom>
        </p:spPr>
      </p:pic>
      <p:pic>
        <p:nvPicPr>
          <p:cNvPr id="12" name="Graphic 11" descr="Checkbox Checked with solid fill">
            <a:extLst>
              <a:ext uri="{FF2B5EF4-FFF2-40B4-BE49-F238E27FC236}">
                <a16:creationId xmlns:a16="http://schemas.microsoft.com/office/drawing/2014/main" id="{BEFC254F-DBFA-D17E-AC62-DA0CF8C329B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60801" y="3470879"/>
            <a:ext cx="436323" cy="436323"/>
          </a:xfrm>
          <a:prstGeom prst="rect">
            <a:avLst/>
          </a:prstGeom>
        </p:spPr>
      </p:pic>
      <p:pic>
        <p:nvPicPr>
          <p:cNvPr id="13" name="Graphic 12" descr="Checkbox Checked with solid fill">
            <a:extLst>
              <a:ext uri="{FF2B5EF4-FFF2-40B4-BE49-F238E27FC236}">
                <a16:creationId xmlns:a16="http://schemas.microsoft.com/office/drawing/2014/main" id="{33A6A3F9-D802-F238-5DAA-BBB32F64260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030196" y="1118820"/>
            <a:ext cx="436323" cy="4363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a:extLst>
            <a:ext uri="{FF2B5EF4-FFF2-40B4-BE49-F238E27FC236}">
              <a16:creationId xmlns:a16="http://schemas.microsoft.com/office/drawing/2014/main" id="{C9B247AB-A3BB-C007-6AB1-08AC4D333628}"/>
            </a:ext>
          </a:extLst>
        </p:cNvPr>
        <p:cNvGrpSpPr/>
        <p:nvPr/>
      </p:nvGrpSpPr>
      <p:grpSpPr>
        <a:xfrm>
          <a:off x="0" y="0"/>
          <a:ext cx="0" cy="0"/>
          <a:chOff x="0" y="0"/>
          <a:chExt cx="0" cy="0"/>
        </a:xfrm>
      </p:grpSpPr>
      <p:sp>
        <p:nvSpPr>
          <p:cNvPr id="514" name="Google Shape;514;p33">
            <a:extLst>
              <a:ext uri="{FF2B5EF4-FFF2-40B4-BE49-F238E27FC236}">
                <a16:creationId xmlns:a16="http://schemas.microsoft.com/office/drawing/2014/main" id="{E92616D3-23B9-D0C8-DF35-2636B81685BA}"/>
              </a:ext>
            </a:extLst>
          </p:cNvPr>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b="0" dirty="0"/>
              <a:t>Next Steps: </a:t>
            </a:r>
            <a:r>
              <a:rPr lang="en-US" dirty="0"/>
              <a:t>TRACK </a:t>
            </a:r>
            <a:r>
              <a:rPr lang="en-US" b="0" dirty="0"/>
              <a:t>ABC’s Data</a:t>
            </a:r>
            <a:endParaRPr dirty="0"/>
          </a:p>
        </p:txBody>
      </p:sp>
      <p:pic>
        <p:nvPicPr>
          <p:cNvPr id="6" name="Picture 5">
            <a:extLst>
              <a:ext uri="{FF2B5EF4-FFF2-40B4-BE49-F238E27FC236}">
                <a16:creationId xmlns:a16="http://schemas.microsoft.com/office/drawing/2014/main" id="{7902B9F8-23AC-1E7B-D282-FE7195C2E550}"/>
              </a:ext>
            </a:extLst>
          </p:cNvPr>
          <p:cNvPicPr>
            <a:picLocks noChangeAspect="1"/>
          </p:cNvPicPr>
          <p:nvPr/>
        </p:nvPicPr>
        <p:blipFill>
          <a:blip r:embed="rId3"/>
          <a:stretch>
            <a:fillRect/>
          </a:stretch>
        </p:blipFill>
        <p:spPr>
          <a:xfrm>
            <a:off x="431005" y="1226842"/>
            <a:ext cx="5664995" cy="5130561"/>
          </a:xfrm>
          <a:prstGeom prst="rect">
            <a:avLst/>
          </a:prstGeom>
        </p:spPr>
      </p:pic>
      <p:pic>
        <p:nvPicPr>
          <p:cNvPr id="8" name="Graphic 7" descr="Checkbox Checked with solid fill">
            <a:extLst>
              <a:ext uri="{FF2B5EF4-FFF2-40B4-BE49-F238E27FC236}">
                <a16:creationId xmlns:a16="http://schemas.microsoft.com/office/drawing/2014/main" id="{45900433-B43B-5202-D218-B1B3D89B924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435" y="6421677"/>
            <a:ext cx="436323" cy="436323"/>
          </a:xfrm>
          <a:prstGeom prst="rect">
            <a:avLst/>
          </a:prstGeom>
        </p:spPr>
      </p:pic>
      <p:pic>
        <p:nvPicPr>
          <p:cNvPr id="12" name="Graphic 11" descr="Badge Follow with solid fill">
            <a:extLst>
              <a:ext uri="{FF2B5EF4-FFF2-40B4-BE49-F238E27FC236}">
                <a16:creationId xmlns:a16="http://schemas.microsoft.com/office/drawing/2014/main" id="{9B9C558B-567F-AE20-E284-37EBA68A53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63503" y="6490300"/>
            <a:ext cx="318942" cy="318942"/>
          </a:xfrm>
          <a:prstGeom prst="rect">
            <a:avLst/>
          </a:prstGeom>
        </p:spPr>
      </p:pic>
      <p:sp>
        <p:nvSpPr>
          <p:cNvPr id="13" name="TextBox 12">
            <a:extLst>
              <a:ext uri="{FF2B5EF4-FFF2-40B4-BE49-F238E27FC236}">
                <a16:creationId xmlns:a16="http://schemas.microsoft.com/office/drawing/2014/main" id="{4E7AA545-EC21-A4EE-CB2E-004DA19E1292}"/>
              </a:ext>
            </a:extLst>
          </p:cNvPr>
          <p:cNvSpPr txBox="1"/>
          <p:nvPr/>
        </p:nvSpPr>
        <p:spPr>
          <a:xfrm>
            <a:off x="431005" y="6485949"/>
            <a:ext cx="2832498" cy="307777"/>
          </a:xfrm>
          <a:prstGeom prst="rect">
            <a:avLst/>
          </a:prstGeom>
          <a:noFill/>
        </p:spPr>
        <p:txBody>
          <a:bodyPr wrap="square" rtlCol="0">
            <a:spAutoFit/>
          </a:bodyPr>
          <a:lstStyle/>
          <a:p>
            <a:r>
              <a:rPr lang="en-US" dirty="0">
                <a:solidFill>
                  <a:srgbClr val="132D29"/>
                </a:solidFill>
              </a:rPr>
              <a:t>Included in Current Subscription</a:t>
            </a:r>
          </a:p>
        </p:txBody>
      </p:sp>
      <p:sp>
        <p:nvSpPr>
          <p:cNvPr id="14" name="TextBox 13">
            <a:extLst>
              <a:ext uri="{FF2B5EF4-FFF2-40B4-BE49-F238E27FC236}">
                <a16:creationId xmlns:a16="http://schemas.microsoft.com/office/drawing/2014/main" id="{553C8469-566E-BEE6-2E47-737B3375BF42}"/>
              </a:ext>
            </a:extLst>
          </p:cNvPr>
          <p:cNvSpPr txBox="1"/>
          <p:nvPr/>
        </p:nvSpPr>
        <p:spPr>
          <a:xfrm>
            <a:off x="3539931" y="6484399"/>
            <a:ext cx="3256768" cy="307777"/>
          </a:xfrm>
          <a:prstGeom prst="rect">
            <a:avLst/>
          </a:prstGeom>
          <a:noFill/>
        </p:spPr>
        <p:txBody>
          <a:bodyPr wrap="square" rtlCol="0">
            <a:spAutoFit/>
          </a:bodyPr>
          <a:lstStyle/>
          <a:p>
            <a:r>
              <a:rPr lang="en-US" dirty="0">
                <a:solidFill>
                  <a:srgbClr val="132D29"/>
                </a:solidFill>
              </a:rPr>
              <a:t>Optional Add-on</a:t>
            </a:r>
          </a:p>
        </p:txBody>
      </p:sp>
      <p:pic>
        <p:nvPicPr>
          <p:cNvPr id="15" name="Graphic 14" descr="Checkbox Checked with solid fill">
            <a:extLst>
              <a:ext uri="{FF2B5EF4-FFF2-40B4-BE49-F238E27FC236}">
                <a16:creationId xmlns:a16="http://schemas.microsoft.com/office/drawing/2014/main" id="{E14AAC6A-45D8-4B65-1D94-E243F36C779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65" y="1162568"/>
            <a:ext cx="436323" cy="436323"/>
          </a:xfrm>
          <a:prstGeom prst="rect">
            <a:avLst/>
          </a:prstGeom>
        </p:spPr>
      </p:pic>
      <p:pic>
        <p:nvPicPr>
          <p:cNvPr id="16" name="Graphic 15" descr="Badge Follow with solid fill">
            <a:extLst>
              <a:ext uri="{FF2B5EF4-FFF2-40B4-BE49-F238E27FC236}">
                <a16:creationId xmlns:a16="http://schemas.microsoft.com/office/drawing/2014/main" id="{EACFB64B-EFD7-F630-6B8F-FBA33E99CD7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12467" y="1316973"/>
            <a:ext cx="318942" cy="318942"/>
          </a:xfrm>
          <a:prstGeom prst="rect">
            <a:avLst/>
          </a:prstGeom>
        </p:spPr>
      </p:pic>
      <p:pic>
        <p:nvPicPr>
          <p:cNvPr id="18" name="Picture 17">
            <a:extLst>
              <a:ext uri="{FF2B5EF4-FFF2-40B4-BE49-F238E27FC236}">
                <a16:creationId xmlns:a16="http://schemas.microsoft.com/office/drawing/2014/main" id="{8E33AC82-10CB-3605-3BB9-3051488C364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15410" y="1261161"/>
            <a:ext cx="3568875" cy="1044690"/>
          </a:xfrm>
          <a:prstGeom prst="rect">
            <a:avLst/>
          </a:prstGeom>
        </p:spPr>
      </p:pic>
      <p:pic>
        <p:nvPicPr>
          <p:cNvPr id="20" name="Picture 19">
            <a:extLst>
              <a:ext uri="{FF2B5EF4-FFF2-40B4-BE49-F238E27FC236}">
                <a16:creationId xmlns:a16="http://schemas.microsoft.com/office/drawing/2014/main" id="{AB1CC746-2678-FCAA-BAE9-A977790636D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75875" y="3950225"/>
            <a:ext cx="3568874" cy="1044690"/>
          </a:xfrm>
          <a:prstGeom prst="rect">
            <a:avLst/>
          </a:prstGeom>
        </p:spPr>
      </p:pic>
      <p:pic>
        <p:nvPicPr>
          <p:cNvPr id="21" name="Graphic 20" descr="Badge Follow with solid fill">
            <a:extLst>
              <a:ext uri="{FF2B5EF4-FFF2-40B4-BE49-F238E27FC236}">
                <a16:creationId xmlns:a16="http://schemas.microsoft.com/office/drawing/2014/main" id="{110A5951-6D0A-222E-06AF-E9DAE7AEE78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12467" y="4026425"/>
            <a:ext cx="318942" cy="318942"/>
          </a:xfrm>
          <a:prstGeom prst="rect">
            <a:avLst/>
          </a:prstGeom>
        </p:spPr>
      </p:pic>
      <p:pic>
        <p:nvPicPr>
          <p:cNvPr id="22" name="Picture 21">
            <a:extLst>
              <a:ext uri="{FF2B5EF4-FFF2-40B4-BE49-F238E27FC236}">
                <a16:creationId xmlns:a16="http://schemas.microsoft.com/office/drawing/2014/main" id="{ECC5CB8E-C277-6D36-29A7-0CE7724379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83202" y="2210743"/>
            <a:ext cx="4913515" cy="1340319"/>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D4BB517-7FD9-7726-80F8-F8F623BD41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83206" y="4926680"/>
            <a:ext cx="4913511" cy="1340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7945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3">
          <a:extLst>
            <a:ext uri="{FF2B5EF4-FFF2-40B4-BE49-F238E27FC236}">
              <a16:creationId xmlns:a16="http://schemas.microsoft.com/office/drawing/2014/main" id="{B18A52D3-1607-28E5-BE61-451D548F28C8}"/>
            </a:ext>
          </a:extLst>
        </p:cNvPr>
        <p:cNvGrpSpPr/>
        <p:nvPr/>
      </p:nvGrpSpPr>
      <p:grpSpPr>
        <a:xfrm>
          <a:off x="0" y="0"/>
          <a:ext cx="0" cy="0"/>
          <a:chOff x="0" y="0"/>
          <a:chExt cx="0" cy="0"/>
        </a:xfrm>
      </p:grpSpPr>
      <p:sp>
        <p:nvSpPr>
          <p:cNvPr id="514" name="Google Shape;514;p33">
            <a:extLst>
              <a:ext uri="{FF2B5EF4-FFF2-40B4-BE49-F238E27FC236}">
                <a16:creationId xmlns:a16="http://schemas.microsoft.com/office/drawing/2014/main" id="{0A70AB64-9D60-2762-7E4A-205409EC7F8E}"/>
              </a:ext>
            </a:extLst>
          </p:cNvPr>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b="0" dirty="0"/>
              <a:t>Additional Offerings: Continue to </a:t>
            </a:r>
            <a:r>
              <a:rPr lang="en-US" dirty="0"/>
              <a:t>ASSESS </a:t>
            </a:r>
            <a:endParaRPr dirty="0"/>
          </a:p>
        </p:txBody>
      </p:sp>
      <p:pic>
        <p:nvPicPr>
          <p:cNvPr id="2054" name="Picture 6" descr="NCS logo">
            <a:extLst>
              <a:ext uri="{FF2B5EF4-FFF2-40B4-BE49-F238E27FC236}">
                <a16:creationId xmlns:a16="http://schemas.microsoft.com/office/drawing/2014/main" id="{CAD60604-B458-0707-60DE-445C5F3A91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2554" y="1190630"/>
            <a:ext cx="2037414" cy="10359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SOA logo">
            <a:extLst>
              <a:ext uri="{FF2B5EF4-FFF2-40B4-BE49-F238E27FC236}">
                <a16:creationId xmlns:a16="http://schemas.microsoft.com/office/drawing/2014/main" id="{EDC4CEA2-CD5A-32D7-798D-8CA67AECD3D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9259" y="2552394"/>
            <a:ext cx="2037414" cy="103597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BS logo">
            <a:extLst>
              <a:ext uri="{FF2B5EF4-FFF2-40B4-BE49-F238E27FC236}">
                <a16:creationId xmlns:a16="http://schemas.microsoft.com/office/drawing/2014/main" id="{BCDA2972-3011-34A6-85CD-C67ED271C5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69676" y="2552395"/>
            <a:ext cx="2037415" cy="103597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LES logo">
            <a:extLst>
              <a:ext uri="{FF2B5EF4-FFF2-40B4-BE49-F238E27FC236}">
                <a16:creationId xmlns:a16="http://schemas.microsoft.com/office/drawing/2014/main" id="{51D5ADFB-E3B1-6A34-7B14-40013B99F68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9259" y="3718835"/>
            <a:ext cx="2037414" cy="103597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S logo">
            <a:extLst>
              <a:ext uri="{FF2B5EF4-FFF2-40B4-BE49-F238E27FC236}">
                <a16:creationId xmlns:a16="http://schemas.microsoft.com/office/drawing/2014/main" id="{5CEAC6D9-93BC-B065-150E-035B96E901E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69676" y="3718834"/>
            <a:ext cx="2037414" cy="10359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NES-LE logo">
            <a:extLst>
              <a:ext uri="{FF2B5EF4-FFF2-40B4-BE49-F238E27FC236}">
                <a16:creationId xmlns:a16="http://schemas.microsoft.com/office/drawing/2014/main" id="{90334895-1D54-AE09-7B31-FDA4FB45131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66990" y="4721557"/>
            <a:ext cx="2672369" cy="1358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A2A236E-EB72-C629-A434-360E33D3FA61}"/>
              </a:ext>
            </a:extLst>
          </p:cNvPr>
          <p:cNvSpPr/>
          <p:nvPr/>
        </p:nvSpPr>
        <p:spPr>
          <a:xfrm>
            <a:off x="135367" y="2430051"/>
            <a:ext cx="4511789" cy="3650338"/>
          </a:xfrm>
          <a:prstGeom prst="rect">
            <a:avLst/>
          </a:prstGeom>
          <a:noFill/>
          <a:ln>
            <a:solidFill>
              <a:srgbClr val="132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box Checked with solid fill">
            <a:extLst>
              <a:ext uri="{FF2B5EF4-FFF2-40B4-BE49-F238E27FC236}">
                <a16:creationId xmlns:a16="http://schemas.microsoft.com/office/drawing/2014/main" id="{A24D44A4-9700-4230-4E58-B29AABD6A9A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5435" y="6421677"/>
            <a:ext cx="436323" cy="436323"/>
          </a:xfrm>
          <a:prstGeom prst="rect">
            <a:avLst/>
          </a:prstGeom>
        </p:spPr>
      </p:pic>
      <p:pic>
        <p:nvPicPr>
          <p:cNvPr id="9" name="Graphic 8" descr="Badge Follow with solid fill">
            <a:extLst>
              <a:ext uri="{FF2B5EF4-FFF2-40B4-BE49-F238E27FC236}">
                <a16:creationId xmlns:a16="http://schemas.microsoft.com/office/drawing/2014/main" id="{11FF3878-44A1-0D84-E28B-82CAF812370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263503" y="6490300"/>
            <a:ext cx="318942" cy="318942"/>
          </a:xfrm>
          <a:prstGeom prst="rect">
            <a:avLst/>
          </a:prstGeom>
        </p:spPr>
      </p:pic>
      <p:sp>
        <p:nvSpPr>
          <p:cNvPr id="10" name="TextBox 9">
            <a:extLst>
              <a:ext uri="{FF2B5EF4-FFF2-40B4-BE49-F238E27FC236}">
                <a16:creationId xmlns:a16="http://schemas.microsoft.com/office/drawing/2014/main" id="{F220AAE8-B815-E543-E924-4193256C3A10}"/>
              </a:ext>
            </a:extLst>
          </p:cNvPr>
          <p:cNvSpPr txBox="1"/>
          <p:nvPr/>
        </p:nvSpPr>
        <p:spPr>
          <a:xfrm>
            <a:off x="431005" y="6485949"/>
            <a:ext cx="2832498" cy="307777"/>
          </a:xfrm>
          <a:prstGeom prst="rect">
            <a:avLst/>
          </a:prstGeom>
          <a:noFill/>
        </p:spPr>
        <p:txBody>
          <a:bodyPr wrap="square" rtlCol="0">
            <a:spAutoFit/>
          </a:bodyPr>
          <a:lstStyle/>
          <a:p>
            <a:r>
              <a:rPr lang="en-US" dirty="0">
                <a:solidFill>
                  <a:srgbClr val="132D29"/>
                </a:solidFill>
              </a:rPr>
              <a:t>Included in Current Subscription</a:t>
            </a:r>
          </a:p>
        </p:txBody>
      </p:sp>
      <p:sp>
        <p:nvSpPr>
          <p:cNvPr id="11" name="TextBox 10">
            <a:extLst>
              <a:ext uri="{FF2B5EF4-FFF2-40B4-BE49-F238E27FC236}">
                <a16:creationId xmlns:a16="http://schemas.microsoft.com/office/drawing/2014/main" id="{6AC81BD7-3ADE-66F9-71F3-1633F27ADD61}"/>
              </a:ext>
            </a:extLst>
          </p:cNvPr>
          <p:cNvSpPr txBox="1"/>
          <p:nvPr/>
        </p:nvSpPr>
        <p:spPr>
          <a:xfrm>
            <a:off x="3514879" y="6484399"/>
            <a:ext cx="3256768" cy="307777"/>
          </a:xfrm>
          <a:prstGeom prst="rect">
            <a:avLst/>
          </a:prstGeom>
          <a:noFill/>
        </p:spPr>
        <p:txBody>
          <a:bodyPr wrap="square" rtlCol="0">
            <a:spAutoFit/>
          </a:bodyPr>
          <a:lstStyle/>
          <a:p>
            <a:r>
              <a:rPr lang="en-US" dirty="0">
                <a:solidFill>
                  <a:srgbClr val="132D29"/>
                </a:solidFill>
              </a:rPr>
              <a:t>Optional Add-on</a:t>
            </a:r>
          </a:p>
        </p:txBody>
      </p:sp>
      <p:pic>
        <p:nvPicPr>
          <p:cNvPr id="12" name="Graphic 11" descr="Checkbox Checked with solid fill">
            <a:extLst>
              <a:ext uri="{FF2B5EF4-FFF2-40B4-BE49-F238E27FC236}">
                <a16:creationId xmlns:a16="http://schemas.microsoft.com/office/drawing/2014/main" id="{58DC3AFD-CBE0-95BC-E8C4-C04E5ECDC7C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0858" y="1154869"/>
            <a:ext cx="436323" cy="436323"/>
          </a:xfrm>
          <a:prstGeom prst="rect">
            <a:avLst/>
          </a:prstGeom>
        </p:spPr>
      </p:pic>
      <p:pic>
        <p:nvPicPr>
          <p:cNvPr id="13" name="Graphic 12" descr="Badge Follow with solid fill">
            <a:extLst>
              <a:ext uri="{FF2B5EF4-FFF2-40B4-BE49-F238E27FC236}">
                <a16:creationId xmlns:a16="http://schemas.microsoft.com/office/drawing/2014/main" id="{3C8ED3D2-4B18-5BD7-C009-C99D50BBE06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2063" y="2067800"/>
            <a:ext cx="318942" cy="318942"/>
          </a:xfrm>
          <a:prstGeom prst="rect">
            <a:avLst/>
          </a:prstGeom>
        </p:spPr>
      </p:pic>
      <p:pic>
        <p:nvPicPr>
          <p:cNvPr id="16" name="Picture 15">
            <a:extLst>
              <a:ext uri="{FF2B5EF4-FFF2-40B4-BE49-F238E27FC236}">
                <a16:creationId xmlns:a16="http://schemas.microsoft.com/office/drawing/2014/main" id="{D2F207F2-FB18-7D7A-8708-3F0B25882EF7}"/>
              </a:ext>
            </a:extLst>
          </p:cNvPr>
          <p:cNvPicPr>
            <a:picLocks noChangeAspect="1"/>
          </p:cNvPicPr>
          <p:nvPr/>
        </p:nvPicPr>
        <p:blipFill>
          <a:blip r:embed="rId13"/>
          <a:stretch>
            <a:fillRect/>
          </a:stretch>
        </p:blipFill>
        <p:spPr>
          <a:xfrm>
            <a:off x="6053769" y="1252315"/>
            <a:ext cx="2857500" cy="676275"/>
          </a:xfrm>
          <a:prstGeom prst="rect">
            <a:avLst/>
          </a:prstGeom>
        </p:spPr>
      </p:pic>
      <p:pic>
        <p:nvPicPr>
          <p:cNvPr id="17" name="Picture 16">
            <a:extLst>
              <a:ext uri="{FF2B5EF4-FFF2-40B4-BE49-F238E27FC236}">
                <a16:creationId xmlns:a16="http://schemas.microsoft.com/office/drawing/2014/main" id="{09600DCC-34DE-A439-A976-4434ECEAEC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570319">
            <a:off x="9251025" y="1123711"/>
            <a:ext cx="2331145" cy="5386270"/>
          </a:xfrm>
          <a:prstGeom prst="rect">
            <a:avLst/>
          </a:prstGeom>
        </p:spPr>
      </p:pic>
      <p:pic>
        <p:nvPicPr>
          <p:cNvPr id="18" name="Picture 17">
            <a:extLst>
              <a:ext uri="{FF2B5EF4-FFF2-40B4-BE49-F238E27FC236}">
                <a16:creationId xmlns:a16="http://schemas.microsoft.com/office/drawing/2014/main" id="{6064D1DF-FF18-587E-40B1-C91634950EE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833953" y="1989093"/>
            <a:ext cx="3268234" cy="3483871"/>
          </a:xfrm>
          <a:prstGeom prst="rect">
            <a:avLst/>
          </a:prstGeom>
        </p:spPr>
      </p:pic>
      <p:pic>
        <p:nvPicPr>
          <p:cNvPr id="15" name="Picture 14">
            <a:extLst>
              <a:ext uri="{FF2B5EF4-FFF2-40B4-BE49-F238E27FC236}">
                <a16:creationId xmlns:a16="http://schemas.microsoft.com/office/drawing/2014/main" id="{7B18F619-89D9-1217-73B0-2487420FF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53769" y="3527092"/>
            <a:ext cx="2931959" cy="2720161"/>
          </a:xfrm>
          <a:prstGeom prst="rect">
            <a:avLst/>
          </a:prstGeom>
        </p:spPr>
      </p:pic>
      <p:pic>
        <p:nvPicPr>
          <p:cNvPr id="19" name="Graphic 18" descr="Badge Follow with solid fill">
            <a:extLst>
              <a:ext uri="{FF2B5EF4-FFF2-40B4-BE49-F238E27FC236}">
                <a16:creationId xmlns:a16="http://schemas.microsoft.com/office/drawing/2014/main" id="{E44C5483-5A2C-81C0-B42F-95E3722B755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10792" y="1653085"/>
            <a:ext cx="318942" cy="318942"/>
          </a:xfrm>
          <a:prstGeom prst="rect">
            <a:avLst/>
          </a:prstGeom>
        </p:spPr>
      </p:pic>
      <p:pic>
        <p:nvPicPr>
          <p:cNvPr id="20" name="Graphic 19" descr="Badge Follow with solid fill">
            <a:extLst>
              <a:ext uri="{FF2B5EF4-FFF2-40B4-BE49-F238E27FC236}">
                <a16:creationId xmlns:a16="http://schemas.microsoft.com/office/drawing/2014/main" id="{1E824CCC-F517-B902-AF1E-6B407663E34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78967" y="5963452"/>
            <a:ext cx="318942" cy="318942"/>
          </a:xfrm>
          <a:prstGeom prst="rect">
            <a:avLst/>
          </a:prstGeom>
        </p:spPr>
      </p:pic>
      <p:pic>
        <p:nvPicPr>
          <p:cNvPr id="21" name="Graphic 20" descr="Badge Follow with solid fill">
            <a:extLst>
              <a:ext uri="{FF2B5EF4-FFF2-40B4-BE49-F238E27FC236}">
                <a16:creationId xmlns:a16="http://schemas.microsoft.com/office/drawing/2014/main" id="{24311B90-B5B0-D0CC-F07F-4C7EC51EEAA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10517" y="1092844"/>
            <a:ext cx="318942" cy="318942"/>
          </a:xfrm>
          <a:prstGeom prst="rect">
            <a:avLst/>
          </a:prstGeom>
        </p:spPr>
      </p:pic>
    </p:spTree>
    <p:extLst>
      <p:ext uri="{BB962C8B-B14F-4D97-AF65-F5344CB8AC3E}">
        <p14:creationId xmlns:p14="http://schemas.microsoft.com/office/powerpoint/2010/main" val="19633525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780596" y="4239052"/>
            <a:ext cx="4701918" cy="763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rgbClr val="E9F1DB"/>
              </a:buClr>
              <a:buSzPts val="4500"/>
              <a:buFont typeface="Gill Sans"/>
              <a:buNone/>
            </a:pPr>
            <a:r>
              <a:rPr lang="en-US" sz="6400" dirty="0">
                <a:solidFill>
                  <a:schemeClr val="lt1"/>
                </a:solidFill>
              </a:rPr>
              <a:t>Thank you!</a:t>
            </a:r>
            <a:endParaRPr sz="6400" dirty="0"/>
          </a:p>
        </p:txBody>
      </p:sp>
      <p:sp>
        <p:nvSpPr>
          <p:cNvPr id="530" name="Google Shape;530;p35"/>
          <p:cNvSpPr txBox="1"/>
          <p:nvPr/>
        </p:nvSpPr>
        <p:spPr>
          <a:xfrm>
            <a:off x="6453817" y="2965327"/>
            <a:ext cx="5114908" cy="283411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2667" dirty="0">
                <a:solidFill>
                  <a:srgbClr val="FFFFFF"/>
                </a:solidFill>
                <a:latin typeface="Arial"/>
                <a:ea typeface="Arial"/>
                <a:cs typeface="Arial"/>
                <a:sym typeface="Arial"/>
              </a:rPr>
              <a:t>Brandon Barnett</a:t>
            </a:r>
            <a:endParaRPr dirty="0"/>
          </a:p>
          <a:p>
            <a:pPr marL="0" marR="0" lvl="0" indent="0" algn="l" rtl="0">
              <a:spcBef>
                <a:spcPts val="0"/>
              </a:spcBef>
              <a:spcAft>
                <a:spcPts val="0"/>
              </a:spcAft>
              <a:buNone/>
            </a:pPr>
            <a:r>
              <a:rPr lang="en-US" sz="2667" dirty="0">
                <a:solidFill>
                  <a:srgbClr val="FFFFFF"/>
                </a:solidFill>
                <a:latin typeface="Arial"/>
                <a:ea typeface="Arial"/>
                <a:cs typeface="Arial"/>
                <a:sym typeface="Arial"/>
              </a:rPr>
              <a:t>Senior Survey Associate </a:t>
            </a:r>
            <a:endParaRPr dirty="0"/>
          </a:p>
          <a:p>
            <a:pPr marL="0" marR="0" lvl="0" indent="0" algn="l" rtl="0">
              <a:spcBef>
                <a:spcPts val="0"/>
              </a:spcBef>
              <a:spcAft>
                <a:spcPts val="0"/>
              </a:spcAft>
              <a:buNone/>
            </a:pPr>
            <a:r>
              <a:rPr lang="en-US" sz="2667" dirty="0">
                <a:solidFill>
                  <a:srgbClr val="FFFFFF"/>
                </a:solidFill>
                <a:latin typeface="Arial"/>
                <a:ea typeface="Arial"/>
                <a:cs typeface="Arial"/>
                <a:sym typeface="Arial"/>
              </a:rPr>
              <a:t>Polco/National Research Center</a:t>
            </a:r>
            <a:endParaRPr dirty="0"/>
          </a:p>
          <a:p>
            <a:pPr marL="0" marR="0" lvl="0" indent="0" algn="l" rtl="0">
              <a:spcBef>
                <a:spcPts val="0"/>
              </a:spcBef>
              <a:spcAft>
                <a:spcPts val="0"/>
              </a:spcAft>
              <a:buNone/>
            </a:pPr>
            <a:r>
              <a:rPr lang="en-US" sz="2667" dirty="0">
                <a:solidFill>
                  <a:srgbClr val="FFFFFF"/>
                </a:solidFill>
                <a:latin typeface="Arial"/>
                <a:ea typeface="Arial"/>
                <a:cs typeface="Arial"/>
                <a:sym typeface="Arial"/>
              </a:rPr>
              <a:t>brandon@polco.us</a:t>
            </a:r>
            <a:endParaRPr dirty="0"/>
          </a:p>
          <a:p>
            <a:pPr marL="0" marR="0" lvl="0" indent="0" algn="l" rtl="0">
              <a:spcBef>
                <a:spcPts val="0"/>
              </a:spcBef>
              <a:spcAft>
                <a:spcPts val="0"/>
              </a:spcAft>
              <a:buNone/>
            </a:pPr>
            <a:endParaRPr sz="2667" dirty="0">
              <a:solidFill>
                <a:srgbClr val="FFFFFF"/>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A1057F45-BC11-955E-09EA-67DE1267D004}"/>
              </a:ext>
            </a:extLst>
          </p:cNvPr>
          <p:cNvCxnSpPr>
            <a:cxnSpLocks/>
          </p:cNvCxnSpPr>
          <p:nvPr/>
        </p:nvCxnSpPr>
        <p:spPr>
          <a:xfrm>
            <a:off x="5738184" y="3821987"/>
            <a:ext cx="0" cy="15977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Google Shape;523;p34">
            <a:extLst>
              <a:ext uri="{FF2B5EF4-FFF2-40B4-BE49-F238E27FC236}">
                <a16:creationId xmlns:a16="http://schemas.microsoft.com/office/drawing/2014/main" id="{42CD6EF4-6F0A-7814-86F1-07650AE6A0D1}"/>
              </a:ext>
            </a:extLst>
          </p:cNvPr>
          <p:cNvSpPr txBox="1">
            <a:spLocks/>
          </p:cNvSpPr>
          <p:nvPr/>
        </p:nvSpPr>
        <p:spPr>
          <a:xfrm>
            <a:off x="0" y="679679"/>
            <a:ext cx="12192000" cy="297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ctr">
              <a:buFont typeface="Gothic A1"/>
              <a:buNone/>
            </a:pPr>
            <a:r>
              <a:rPr lang="en-US" sz="8000" dirty="0">
                <a:solidFill>
                  <a:schemeClr val="bg1"/>
                </a:solidFill>
                <a:latin typeface="+mj-lt"/>
                <a:ea typeface="Gill Sans"/>
                <a:cs typeface="Gill Sans"/>
                <a:sym typeface="Gill Sans"/>
              </a:rPr>
              <a:t>Questions?</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230617" y="119008"/>
            <a:ext cx="10116000" cy="763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chemeClr val="lt1"/>
                </a:solidFill>
                <a:latin typeface="Arial"/>
                <a:ea typeface="Arial"/>
                <a:cs typeface="Arial"/>
                <a:sym typeface="Arial"/>
              </a:rPr>
              <a:t>The NCS</a:t>
            </a:r>
            <a:r>
              <a:rPr lang="en-US" sz="3200" b="1" dirty="0">
                <a:solidFill>
                  <a:schemeClr val="lt1"/>
                </a:solidFill>
                <a:latin typeface="Arial"/>
                <a:ea typeface="Arial"/>
                <a:cs typeface="Arial"/>
                <a:sym typeface="Arial"/>
              </a:rPr>
              <a:t>™</a:t>
            </a:r>
            <a:r>
              <a:rPr lang="en-US" sz="3200" b="1" i="0" u="none" strike="noStrike" cap="none" dirty="0">
                <a:solidFill>
                  <a:schemeClr val="lt1"/>
                </a:solidFill>
                <a:latin typeface="Arial"/>
                <a:ea typeface="Arial"/>
                <a:cs typeface="Arial"/>
                <a:sym typeface="Arial"/>
              </a:rPr>
              <a:t> Facets of Community Livability</a:t>
            </a:r>
            <a:endParaRPr dirty="0"/>
          </a:p>
        </p:txBody>
      </p:sp>
      <p:graphicFrame>
        <p:nvGraphicFramePr>
          <p:cNvPr id="8" name="Diagram 7">
            <a:extLst>
              <a:ext uri="{FF2B5EF4-FFF2-40B4-BE49-F238E27FC236}">
                <a16:creationId xmlns:a16="http://schemas.microsoft.com/office/drawing/2014/main" id="{EDB916FC-7DAE-1245-C0C4-3DFA016D8A1B}"/>
              </a:ext>
            </a:extLst>
          </p:cNvPr>
          <p:cNvGraphicFramePr/>
          <p:nvPr>
            <p:extLst>
              <p:ext uri="{D42A27DB-BD31-4B8C-83A1-F6EECF244321}">
                <p14:modId xmlns:p14="http://schemas.microsoft.com/office/powerpoint/2010/main" val="2432338982"/>
              </p:ext>
            </p:extLst>
          </p:nvPr>
        </p:nvGraphicFramePr>
        <p:xfrm>
          <a:off x="-375136" y="1324706"/>
          <a:ext cx="12192000" cy="515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173;p4">
            <a:extLst>
              <a:ext uri="{FF2B5EF4-FFF2-40B4-BE49-F238E27FC236}">
                <a16:creationId xmlns:a16="http://schemas.microsoft.com/office/drawing/2014/main" id="{53845432-2649-5A70-5EA3-1872EC861B83}"/>
              </a:ext>
            </a:extLst>
          </p:cNvPr>
          <p:cNvPicPr preferRelativeResize="0">
            <a:picLocks/>
          </p:cNvPicPr>
          <p:nvPr/>
        </p:nvPicPr>
        <p:blipFill rotWithShape="1">
          <a:blip r:embed="rId8" cstate="screen">
            <a:alphaModFix/>
            <a:extLst>
              <a:ext uri="{28A0092B-C50C-407E-A947-70E740481C1C}">
                <a14:useLocalDpi xmlns:a14="http://schemas.microsoft.com/office/drawing/2010/main"/>
              </a:ext>
            </a:extLst>
          </a:blip>
          <a:srcRect/>
          <a:stretch/>
        </p:blipFill>
        <p:spPr>
          <a:xfrm>
            <a:off x="136024" y="5738648"/>
            <a:ext cx="1881962" cy="9940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0"/>
            <a:lum/>
            <a:extLst>
              <a:ext uri="{28A0092B-C50C-407E-A947-70E740481C1C}">
                <a14:useLocalDpi xmlns:a14="http://schemas.microsoft.com/office/drawing/2010/main"/>
              </a:ext>
            </a:extLst>
          </a:blip>
          <a:srcRect/>
          <a:stretch>
            <a:fillRect/>
          </a:stretch>
        </a:blipFill>
        <a:effectLst/>
      </p:bgPr>
    </p:bg>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135367" y="128533"/>
            <a:ext cx="10116000" cy="76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800"/>
              <a:buFont typeface="Roboto"/>
              <a:buNone/>
            </a:pPr>
            <a:r>
              <a:rPr lang="en-US" sz="2800" b="1" dirty="0">
                <a:solidFill>
                  <a:schemeClr val="lt1"/>
                </a:solidFill>
                <a:latin typeface="Arial"/>
                <a:ea typeface="Arial"/>
                <a:cs typeface="Arial"/>
                <a:sym typeface="Arial"/>
              </a:rPr>
              <a:t>The National Community Survey™ in Milford</a:t>
            </a:r>
            <a:endParaRPr sz="2400" dirty="0">
              <a:solidFill>
                <a:schemeClr val="lt1"/>
              </a:solidFill>
              <a:latin typeface="Arial"/>
              <a:ea typeface="Arial"/>
              <a:cs typeface="Arial"/>
              <a:sym typeface="Arial"/>
            </a:endParaRPr>
          </a:p>
        </p:txBody>
      </p:sp>
      <p:sp>
        <p:nvSpPr>
          <p:cNvPr id="180" name="Google Shape;180;p5"/>
          <p:cNvSpPr/>
          <p:nvPr/>
        </p:nvSpPr>
        <p:spPr>
          <a:xfrm>
            <a:off x="0" y="1587500"/>
            <a:ext cx="12192000" cy="4432300"/>
          </a:xfrm>
          <a:prstGeom prst="rect">
            <a:avLst/>
          </a:prstGeom>
          <a:solidFill>
            <a:schemeClr val="lt1">
              <a:alpha val="75686"/>
            </a:schemeClr>
          </a:solidFill>
          <a:ln>
            <a:noFill/>
          </a:ln>
        </p:spPr>
        <p:txBody>
          <a:bodyPr spcFirstLastPara="1" wrap="square" lIns="91425" tIns="45700" rIns="91425" bIns="45700" anchor="ctr" anchorCtr="0">
            <a:noAutofit/>
          </a:bodyPr>
          <a:lstStyle/>
          <a:p>
            <a:pPr marL="0" marR="0" lvl="0" indent="0" algn="l" rtl="0">
              <a:spcBef>
                <a:spcPts val="200"/>
              </a:spcBef>
              <a:spcAft>
                <a:spcPts val="0"/>
              </a:spcAft>
              <a:buNone/>
            </a:pPr>
            <a:r>
              <a:rPr lang="en-US" sz="2400" b="1" dirty="0">
                <a:solidFill>
                  <a:srgbClr val="263E42"/>
                </a:solidFill>
                <a:latin typeface="Arial"/>
                <a:ea typeface="Arial"/>
                <a:cs typeface="Arial"/>
                <a:sym typeface="Arial"/>
              </a:rPr>
              <a:t>The NCS™ for Milford, DE</a:t>
            </a:r>
            <a:endParaRPr dirty="0"/>
          </a:p>
          <a:p>
            <a:pPr marL="380972" marR="0" lvl="0" indent="-253982" algn="l" rtl="0">
              <a:spcBef>
                <a:spcPts val="200"/>
              </a:spcBef>
              <a:spcAft>
                <a:spcPts val="0"/>
              </a:spcAft>
              <a:buClr>
                <a:srgbClr val="263E42"/>
              </a:buClr>
              <a:buSzPts val="1200"/>
              <a:buFont typeface="Gill Sans"/>
              <a:buChar char="●"/>
            </a:pPr>
            <a:r>
              <a:rPr lang="en-US" sz="2400" dirty="0">
                <a:solidFill>
                  <a:srgbClr val="263E42"/>
                </a:solidFill>
              </a:rPr>
              <a:t>4</a:t>
            </a:r>
            <a:r>
              <a:rPr lang="en-US" sz="2400" baseline="30000" dirty="0">
                <a:solidFill>
                  <a:srgbClr val="263E42"/>
                </a:solidFill>
              </a:rPr>
              <a:t>th</a:t>
            </a:r>
            <a:r>
              <a:rPr lang="en-US" sz="2400" dirty="0">
                <a:solidFill>
                  <a:srgbClr val="263E42"/>
                </a:solidFill>
              </a:rPr>
              <a:t> </a:t>
            </a:r>
            <a:r>
              <a:rPr lang="en-US" sz="2400" dirty="0">
                <a:solidFill>
                  <a:srgbClr val="263E42"/>
                </a:solidFill>
                <a:latin typeface="Arial"/>
                <a:ea typeface="Arial"/>
                <a:cs typeface="Arial"/>
                <a:sym typeface="Arial"/>
              </a:rPr>
              <a:t>time conducting The NCS (previous survey</a:t>
            </a:r>
            <a:r>
              <a:rPr lang="en-US" sz="2400" dirty="0">
                <a:solidFill>
                  <a:srgbClr val="263E42"/>
                </a:solidFill>
              </a:rPr>
              <a:t>s in 2022, 2019, 2017 </a:t>
            </a:r>
            <a:r>
              <a:rPr lang="en-US" sz="2400" dirty="0">
                <a:solidFill>
                  <a:srgbClr val="263E42"/>
                </a:solidFill>
                <a:latin typeface="Arial"/>
                <a:ea typeface="Arial"/>
                <a:cs typeface="Arial"/>
                <a:sym typeface="Arial"/>
              </a:rPr>
              <a:t>) </a:t>
            </a:r>
          </a:p>
          <a:p>
            <a:pPr marL="380972" marR="0" lvl="0" indent="-253982" algn="l" rtl="0">
              <a:spcBef>
                <a:spcPts val="200"/>
              </a:spcBef>
              <a:spcAft>
                <a:spcPts val="0"/>
              </a:spcAft>
              <a:buClr>
                <a:srgbClr val="263E42"/>
              </a:buClr>
              <a:buSzPts val="1200"/>
              <a:buFont typeface="Gill Sans"/>
              <a:buChar char="●"/>
            </a:pPr>
            <a:r>
              <a:rPr lang="en-US" sz="2400" dirty="0">
                <a:solidFill>
                  <a:srgbClr val="263E42"/>
                </a:solidFill>
                <a:latin typeface="Arial"/>
                <a:ea typeface="Arial"/>
                <a:cs typeface="Arial"/>
                <a:sym typeface="Arial"/>
              </a:rPr>
              <a:t>Survey conducted from February 6</a:t>
            </a:r>
            <a:r>
              <a:rPr lang="en-US" sz="2400" baseline="30000" dirty="0">
                <a:solidFill>
                  <a:srgbClr val="263E42"/>
                </a:solidFill>
                <a:latin typeface="Arial"/>
                <a:ea typeface="Arial"/>
                <a:cs typeface="Arial"/>
                <a:sym typeface="Arial"/>
              </a:rPr>
              <a:t>th</a:t>
            </a:r>
            <a:r>
              <a:rPr lang="en-US" sz="2400" dirty="0">
                <a:solidFill>
                  <a:srgbClr val="263E42"/>
                </a:solidFill>
                <a:latin typeface="Arial"/>
                <a:ea typeface="Arial"/>
                <a:cs typeface="Arial"/>
                <a:sym typeface="Arial"/>
              </a:rPr>
              <a:t> – </a:t>
            </a:r>
            <a:r>
              <a:rPr lang="es-AR" sz="2400" dirty="0">
                <a:solidFill>
                  <a:srgbClr val="263E42"/>
                </a:solidFill>
                <a:latin typeface="Arial"/>
                <a:ea typeface="Arial"/>
                <a:cs typeface="Arial"/>
                <a:sym typeface="Arial"/>
              </a:rPr>
              <a:t>March 20</a:t>
            </a:r>
            <a:r>
              <a:rPr lang="en-US" sz="2400" baseline="30000" dirty="0" err="1">
                <a:solidFill>
                  <a:srgbClr val="263E42"/>
                </a:solidFill>
                <a:latin typeface="Arial"/>
                <a:ea typeface="Arial"/>
                <a:cs typeface="Arial"/>
                <a:sym typeface="Arial"/>
              </a:rPr>
              <a:t>th</a:t>
            </a:r>
            <a:r>
              <a:rPr lang="es-AR" sz="2400" dirty="0">
                <a:solidFill>
                  <a:srgbClr val="263E42"/>
                </a:solidFill>
                <a:latin typeface="Arial"/>
                <a:ea typeface="Arial"/>
                <a:cs typeface="Arial"/>
                <a:sym typeface="Arial"/>
              </a:rPr>
              <a:t>   </a:t>
            </a:r>
            <a:endParaRPr dirty="0"/>
          </a:p>
          <a:p>
            <a:pPr marL="380972" marR="0" lvl="0" indent="-253982" algn="l" rtl="0">
              <a:spcBef>
                <a:spcPts val="200"/>
              </a:spcBef>
              <a:spcAft>
                <a:spcPts val="0"/>
              </a:spcAft>
              <a:buClr>
                <a:srgbClr val="263E42"/>
              </a:buClr>
              <a:buSzPts val="1200"/>
              <a:buFont typeface="Gill Sans"/>
              <a:buChar char="●"/>
            </a:pPr>
            <a:r>
              <a:rPr lang="en-US" sz="2400" dirty="0">
                <a:solidFill>
                  <a:srgbClr val="263E42"/>
                </a:solidFill>
                <a:latin typeface="Arial"/>
                <a:ea typeface="Arial"/>
                <a:cs typeface="Arial"/>
                <a:sym typeface="Arial"/>
              </a:rPr>
              <a:t>Mailing approach employed:</a:t>
            </a:r>
            <a:endParaRPr dirty="0"/>
          </a:p>
          <a:p>
            <a:pPr marL="838150" marR="0" lvl="1" indent="-253982" algn="l" rtl="0">
              <a:spcBef>
                <a:spcPts val="200"/>
              </a:spcBef>
              <a:spcAft>
                <a:spcPts val="0"/>
              </a:spcAft>
              <a:buClr>
                <a:srgbClr val="263E42"/>
              </a:buClr>
              <a:buSzPts val="1200"/>
              <a:buFont typeface="Gill Sans"/>
              <a:buChar char="●"/>
            </a:pPr>
            <a:r>
              <a:rPr lang="en-US" sz="2400" b="0" i="0" u="none" strike="noStrike" cap="none" dirty="0">
                <a:solidFill>
                  <a:srgbClr val="263E42"/>
                </a:solidFill>
                <a:latin typeface="Arial"/>
                <a:ea typeface="Arial"/>
                <a:cs typeface="Arial"/>
                <a:sym typeface="Arial"/>
              </a:rPr>
              <a:t>Probability-based sample of 3000 randomly selected households</a:t>
            </a:r>
            <a:endParaRPr dirty="0"/>
          </a:p>
          <a:p>
            <a:pPr marL="838150" marR="0" lvl="1" indent="-253982" algn="l" rtl="0">
              <a:spcBef>
                <a:spcPts val="200"/>
              </a:spcBef>
              <a:spcAft>
                <a:spcPts val="0"/>
              </a:spcAft>
              <a:buClr>
                <a:srgbClr val="263E42"/>
              </a:buClr>
              <a:buSzPts val="1200"/>
              <a:buFont typeface="Gill Sans"/>
              <a:buChar char="●"/>
            </a:pPr>
            <a:r>
              <a:rPr lang="en-US" sz="2400" b="0" i="0" u="none" strike="noStrike" cap="none" dirty="0">
                <a:solidFill>
                  <a:srgbClr val="263E42"/>
                </a:solidFill>
                <a:latin typeface="Arial"/>
                <a:ea typeface="Arial"/>
                <a:cs typeface="Arial"/>
                <a:sym typeface="Arial"/>
              </a:rPr>
              <a:t>361 total responses received</a:t>
            </a:r>
            <a:endParaRPr dirty="0"/>
          </a:p>
          <a:p>
            <a:pPr marL="838150" marR="0" lvl="1" indent="-253982" algn="l" rtl="0">
              <a:spcBef>
                <a:spcPts val="200"/>
              </a:spcBef>
              <a:spcAft>
                <a:spcPts val="0"/>
              </a:spcAft>
              <a:buClr>
                <a:srgbClr val="263E42"/>
              </a:buClr>
              <a:buSzPts val="1200"/>
              <a:buFont typeface="Gill Sans"/>
              <a:buChar char="●"/>
            </a:pPr>
            <a:r>
              <a:rPr lang="en-US" sz="2400" b="0" i="0" u="none" strike="noStrike" cap="none" dirty="0">
                <a:solidFill>
                  <a:srgbClr val="263E42"/>
                </a:solidFill>
                <a:latin typeface="Arial"/>
                <a:ea typeface="Arial"/>
                <a:cs typeface="Arial"/>
                <a:sym typeface="Arial"/>
              </a:rPr>
              <a:t>12% overall response rate</a:t>
            </a:r>
            <a:endParaRPr dirty="0"/>
          </a:p>
          <a:p>
            <a:pPr marL="838150" marR="0" lvl="1" indent="-253982" algn="l" rtl="0">
              <a:spcBef>
                <a:spcPts val="200"/>
              </a:spcBef>
              <a:spcAft>
                <a:spcPts val="0"/>
              </a:spcAft>
              <a:buClr>
                <a:srgbClr val="263E42"/>
              </a:buClr>
              <a:buSzPts val="1200"/>
              <a:buFont typeface="Gill Sans"/>
              <a:buChar char="●"/>
            </a:pPr>
            <a:r>
              <a:rPr lang="en-US" sz="2400" b="0" i="0" u="none" strike="noStrike" cap="none" dirty="0">
                <a:solidFill>
                  <a:srgbClr val="263E42"/>
                </a:solidFill>
                <a:latin typeface="Arial"/>
                <a:ea typeface="Arial"/>
                <a:cs typeface="Arial"/>
                <a:sym typeface="Arial"/>
              </a:rPr>
              <a:t>Non-probability, open-participation survey: 34 responses</a:t>
            </a:r>
            <a:endParaRPr dirty="0"/>
          </a:p>
          <a:p>
            <a:pPr marL="380972" marR="0" lvl="0" indent="-253982" algn="l" rtl="0">
              <a:spcBef>
                <a:spcPts val="200"/>
              </a:spcBef>
              <a:spcAft>
                <a:spcPts val="0"/>
              </a:spcAft>
              <a:buClr>
                <a:srgbClr val="263E42"/>
              </a:buClr>
              <a:buSzPts val="1200"/>
              <a:buFont typeface="Gill Sans"/>
              <a:buChar char="●"/>
            </a:pPr>
            <a:r>
              <a:rPr lang="en-US" sz="2400" dirty="0">
                <a:solidFill>
                  <a:srgbClr val="263E42"/>
                </a:solidFill>
                <a:latin typeface="Arial"/>
                <a:ea typeface="Arial"/>
                <a:cs typeface="Arial"/>
                <a:sym typeface="Arial"/>
              </a:rPr>
              <a:t>Results statistically weighted to reflect Milford overall</a:t>
            </a:r>
            <a:endParaRPr dirty="0"/>
          </a:p>
          <a:p>
            <a:pPr marL="380972" marR="0" lvl="0" indent="-253982" algn="l" rtl="0">
              <a:spcBef>
                <a:spcPts val="200"/>
              </a:spcBef>
              <a:spcAft>
                <a:spcPts val="0"/>
              </a:spcAft>
              <a:buClr>
                <a:srgbClr val="263E42"/>
              </a:buClr>
              <a:buSzPts val="1200"/>
              <a:buFont typeface="Gill Sans"/>
              <a:buChar char="●"/>
            </a:pPr>
            <a:r>
              <a:rPr lang="en-US" sz="2400" dirty="0">
                <a:solidFill>
                  <a:srgbClr val="263E42"/>
                </a:solidFill>
                <a:latin typeface="Arial"/>
                <a:ea typeface="Arial"/>
                <a:cs typeface="Arial"/>
                <a:sym typeface="Arial"/>
              </a:rPr>
              <a:t>95% confidence interval with a +/- 5.2% margin of error</a:t>
            </a:r>
            <a:endParaRPr dirty="0"/>
          </a:p>
        </p:txBody>
      </p:sp>
    </p:spTree>
    <p:extLst>
      <p:ext uri="{BB962C8B-B14F-4D97-AF65-F5344CB8AC3E}">
        <p14:creationId xmlns:p14="http://schemas.microsoft.com/office/powerpoint/2010/main" val="18006293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135367" y="128533"/>
            <a:ext cx="10116000" cy="763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a:solidFill>
                  <a:schemeClr val="lt1"/>
                </a:solidFill>
                <a:latin typeface="Arial"/>
                <a:ea typeface="Arial"/>
                <a:cs typeface="Arial"/>
                <a:sym typeface="Arial"/>
              </a:rPr>
              <a:t>Polco’s Benchmarking Database</a:t>
            </a:r>
            <a:endParaRPr sz="3200" b="1" i="0" u="none" strike="noStrike" cap="none">
              <a:solidFill>
                <a:schemeClr val="lt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7D8CB59D-B8F4-0C72-6AD0-3C885454CB90}"/>
              </a:ext>
            </a:extLst>
          </p:cNvPr>
          <p:cNvGraphicFramePr/>
          <p:nvPr>
            <p:extLst>
              <p:ext uri="{D42A27DB-BD31-4B8C-83A1-F6EECF244321}">
                <p14:modId xmlns:p14="http://schemas.microsoft.com/office/powerpoint/2010/main" val="1612252792"/>
              </p:ext>
            </p:extLst>
          </p:nvPr>
        </p:nvGraphicFramePr>
        <p:xfrm>
          <a:off x="7216935" y="1866210"/>
          <a:ext cx="4787495" cy="413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9" name="Google Shape;189;p6" descr="Map&#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8000" y="409488"/>
            <a:ext cx="8486400" cy="6905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Shape 193"/>
        <p:cNvGrpSpPr/>
        <p:nvPr/>
      </p:nvGrpSpPr>
      <p:grpSpPr>
        <a:xfrm>
          <a:off x="0" y="0"/>
          <a:ext cx="0" cy="0"/>
          <a:chOff x="0" y="0"/>
          <a:chExt cx="0" cy="0"/>
        </a:xfrm>
      </p:grpSpPr>
      <p:pic>
        <p:nvPicPr>
          <p:cNvPr id="194" name="Google Shape;194;p7"/>
          <p:cNvPicPr preferRelativeResize="0"/>
          <p:nvPr/>
        </p:nvPicPr>
        <p:blipFill rotWithShape="1">
          <a:blip r:embed="rId4">
            <a:alphaModFix/>
          </a:blip>
          <a:srcRect/>
          <a:stretch/>
        </p:blipFill>
        <p:spPr>
          <a:xfrm>
            <a:off x="1" y="0"/>
            <a:ext cx="5013956" cy="6858000"/>
          </a:xfrm>
          <a:prstGeom prst="rect">
            <a:avLst/>
          </a:prstGeom>
          <a:noFill/>
          <a:ln>
            <a:noFill/>
          </a:ln>
        </p:spPr>
      </p:pic>
      <p:sp>
        <p:nvSpPr>
          <p:cNvPr id="195" name="Google Shape;195;p7"/>
          <p:cNvSpPr txBox="1"/>
          <p:nvPr/>
        </p:nvSpPr>
        <p:spPr>
          <a:xfrm>
            <a:off x="342900" y="2152167"/>
            <a:ext cx="4090877" cy="19356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rgbClr val="FFFFFF"/>
                </a:solidFill>
                <a:latin typeface="Roboto"/>
                <a:ea typeface="Roboto"/>
                <a:cs typeface="Roboto"/>
                <a:sym typeface="Roboto"/>
              </a:rPr>
              <a:t>Overview of Survey Results</a:t>
            </a:r>
            <a:endParaRPr sz="3733" b="1" i="0" u="none" strike="noStrike" cap="none">
              <a:solidFill>
                <a:srgbClr val="FFFFFF"/>
              </a:solidFill>
              <a:latin typeface="Roboto"/>
              <a:ea typeface="Roboto"/>
              <a:cs typeface="Roboto"/>
              <a:sym typeface="Roboto"/>
            </a:endParaRPr>
          </a:p>
        </p:txBody>
      </p:sp>
      <p:pic>
        <p:nvPicPr>
          <p:cNvPr id="196" name="Google Shape;196;p7"/>
          <p:cNvPicPr preferRelativeResize="0"/>
          <p:nvPr/>
        </p:nvPicPr>
        <p:blipFill rotWithShape="1">
          <a:blip r:embed="rId5">
            <a:alphaModFix/>
          </a:blip>
          <a:srcRect/>
          <a:stretch/>
        </p:blipFill>
        <p:spPr>
          <a:xfrm>
            <a:off x="0" y="5672082"/>
            <a:ext cx="12192000" cy="1185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8"/>
          <p:cNvSpPr txBox="1">
            <a:spLocks noGrp="1"/>
          </p:cNvSpPr>
          <p:nvPr>
            <p:ph type="title"/>
          </p:nvPr>
        </p:nvSpPr>
        <p:spPr>
          <a:xfrm>
            <a:off x="135366" y="128533"/>
            <a:ext cx="12572449"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3200"/>
              <a:buFont typeface="Gothic A1"/>
              <a:buNone/>
            </a:pPr>
            <a:r>
              <a:rPr lang="en-US" sz="3600" b="0" dirty="0">
                <a:solidFill>
                  <a:srgbClr val="FFFFFF"/>
                </a:solidFill>
                <a:latin typeface="Arial"/>
                <a:ea typeface="Arial"/>
                <a:cs typeface="Arial"/>
                <a:sym typeface="Arial"/>
              </a:rPr>
              <a:t>Facets of Community Livability: </a:t>
            </a:r>
            <a:r>
              <a:rPr lang="en-US" sz="3600" dirty="0">
                <a:solidFill>
                  <a:srgbClr val="FFFFFF"/>
                </a:solidFill>
                <a:latin typeface="Arial"/>
                <a:ea typeface="Arial"/>
                <a:cs typeface="Arial"/>
                <a:sym typeface="Arial"/>
              </a:rPr>
              <a:t>Quality</a:t>
            </a:r>
            <a:r>
              <a:rPr lang="en-US" sz="3600" dirty="0">
                <a:solidFill>
                  <a:srgbClr val="FFFFFF"/>
                </a:solidFill>
              </a:rPr>
              <a:t> </a:t>
            </a:r>
            <a:endParaRPr sz="3600" dirty="0">
              <a:solidFill>
                <a:srgbClr val="FFFFFF"/>
              </a:solidFill>
            </a:endParaRPr>
          </a:p>
        </p:txBody>
      </p:sp>
      <p:pic>
        <p:nvPicPr>
          <p:cNvPr id="204" name="Google Shape;20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094409"/>
            <a:ext cx="12192000" cy="763600"/>
          </a:xfrm>
          <a:prstGeom prst="rect">
            <a:avLst/>
          </a:prstGeom>
          <a:noFill/>
          <a:ln>
            <a:noFill/>
          </a:ln>
        </p:spPr>
      </p:pic>
      <p:graphicFrame>
        <p:nvGraphicFramePr>
          <p:cNvPr id="205" name="Google Shape;205;p8"/>
          <p:cNvGraphicFramePr/>
          <p:nvPr>
            <p:extLst>
              <p:ext uri="{D42A27DB-BD31-4B8C-83A1-F6EECF244321}">
                <p14:modId xmlns:p14="http://schemas.microsoft.com/office/powerpoint/2010/main" val="2297348968"/>
              </p:ext>
            </p:extLst>
          </p:nvPr>
        </p:nvGraphicFramePr>
        <p:xfrm>
          <a:off x="284284" y="1400082"/>
          <a:ext cx="11623431" cy="42545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01A08AF-6178-F805-576E-4F8A1E587C84}"/>
              </a:ext>
            </a:extLst>
          </p:cNvPr>
          <p:cNvSpPr txBox="1"/>
          <p:nvPr/>
        </p:nvSpPr>
        <p:spPr>
          <a:xfrm>
            <a:off x="6608762" y="5654615"/>
            <a:ext cx="2754923" cy="338554"/>
          </a:xfrm>
          <a:prstGeom prst="rect">
            <a:avLst/>
          </a:prstGeom>
          <a:noFill/>
        </p:spPr>
        <p:txBody>
          <a:bodyPr wrap="square" rtlCol="0">
            <a:spAutoFit/>
          </a:bodyPr>
          <a:lstStyle/>
          <a:p>
            <a:r>
              <a:rPr lang="en-US" sz="1600" i="1" dirty="0">
                <a:solidFill>
                  <a:srgbClr val="132D29"/>
                </a:solidFill>
              </a:rPr>
              <a:t>Percent excellent or good</a:t>
            </a:r>
          </a:p>
        </p:txBody>
      </p:sp>
    </p:spTree>
    <p:extLst>
      <p:ext uri="{BB962C8B-B14F-4D97-AF65-F5344CB8AC3E}">
        <p14:creationId xmlns:p14="http://schemas.microsoft.com/office/powerpoint/2010/main" val="21436706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8"/>
          <p:cNvSpPr txBox="1">
            <a:spLocks noGrp="1"/>
          </p:cNvSpPr>
          <p:nvPr>
            <p:ph type="title"/>
          </p:nvPr>
        </p:nvSpPr>
        <p:spPr>
          <a:xfrm>
            <a:off x="135366" y="128533"/>
            <a:ext cx="12572449"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3200"/>
              <a:buFont typeface="Gothic A1"/>
              <a:buNone/>
            </a:pPr>
            <a:r>
              <a:rPr lang="en-US" sz="3600" b="0" dirty="0">
                <a:solidFill>
                  <a:srgbClr val="FFFFFF"/>
                </a:solidFill>
                <a:latin typeface="Arial"/>
                <a:ea typeface="Arial"/>
                <a:cs typeface="Arial"/>
                <a:sym typeface="Arial"/>
              </a:rPr>
              <a:t>Facets of Community Livability: </a:t>
            </a:r>
            <a:r>
              <a:rPr lang="en-US" sz="3600" dirty="0">
                <a:solidFill>
                  <a:srgbClr val="FFFFFF"/>
                </a:solidFill>
                <a:latin typeface="Arial"/>
                <a:ea typeface="Arial"/>
                <a:cs typeface="Arial"/>
                <a:sym typeface="Arial"/>
              </a:rPr>
              <a:t>Importance</a:t>
            </a:r>
            <a:r>
              <a:rPr lang="en-US" sz="3600" dirty="0">
                <a:solidFill>
                  <a:srgbClr val="FFFFFF"/>
                </a:solidFill>
              </a:rPr>
              <a:t> </a:t>
            </a:r>
            <a:endParaRPr sz="3600" dirty="0">
              <a:solidFill>
                <a:srgbClr val="FFFFFF"/>
              </a:solidFill>
            </a:endParaRPr>
          </a:p>
        </p:txBody>
      </p:sp>
      <p:pic>
        <p:nvPicPr>
          <p:cNvPr id="204" name="Google Shape;20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094409"/>
            <a:ext cx="12192000" cy="763600"/>
          </a:xfrm>
          <a:prstGeom prst="rect">
            <a:avLst/>
          </a:prstGeom>
          <a:noFill/>
          <a:ln>
            <a:noFill/>
          </a:ln>
        </p:spPr>
      </p:pic>
      <p:graphicFrame>
        <p:nvGraphicFramePr>
          <p:cNvPr id="205" name="Google Shape;205;p8"/>
          <p:cNvGraphicFramePr/>
          <p:nvPr>
            <p:extLst>
              <p:ext uri="{D42A27DB-BD31-4B8C-83A1-F6EECF244321}">
                <p14:modId xmlns:p14="http://schemas.microsoft.com/office/powerpoint/2010/main" val="4197137148"/>
              </p:ext>
            </p:extLst>
          </p:nvPr>
        </p:nvGraphicFramePr>
        <p:xfrm>
          <a:off x="284284" y="1400082"/>
          <a:ext cx="11623431" cy="42545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01A08AF-6178-F805-576E-4F8A1E587C84}"/>
              </a:ext>
            </a:extLst>
          </p:cNvPr>
          <p:cNvSpPr txBox="1"/>
          <p:nvPr/>
        </p:nvSpPr>
        <p:spPr>
          <a:xfrm>
            <a:off x="6638148" y="5654615"/>
            <a:ext cx="3588693" cy="338554"/>
          </a:xfrm>
          <a:prstGeom prst="rect">
            <a:avLst/>
          </a:prstGeom>
          <a:noFill/>
        </p:spPr>
        <p:txBody>
          <a:bodyPr wrap="square" rtlCol="0">
            <a:spAutoFit/>
          </a:bodyPr>
          <a:lstStyle/>
          <a:p>
            <a:r>
              <a:rPr lang="en-US" sz="1600" i="1" dirty="0">
                <a:solidFill>
                  <a:srgbClr val="132D29"/>
                </a:solidFill>
              </a:rPr>
              <a:t>Percent essential or very important</a:t>
            </a:r>
          </a:p>
        </p:txBody>
      </p:sp>
    </p:spTree>
    <p:extLst>
      <p:ext uri="{BB962C8B-B14F-4D97-AF65-F5344CB8AC3E}">
        <p14:creationId xmlns:p14="http://schemas.microsoft.com/office/powerpoint/2010/main" val="104509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Polco Slide Template">
  <a:themeElements>
    <a:clrScheme name="Polco Template Colors">
      <a:dk1>
        <a:srgbClr val="132D29"/>
      </a:dk1>
      <a:lt1>
        <a:sysClr val="window" lastClr="FFFFFF"/>
      </a:lt1>
      <a:dk2>
        <a:srgbClr val="132D29"/>
      </a:dk2>
      <a:lt2>
        <a:srgbClr val="97BB57"/>
      </a:lt2>
      <a:accent1>
        <a:srgbClr val="C29855"/>
      </a:accent1>
      <a:accent2>
        <a:srgbClr val="69A8B7"/>
      </a:accent2>
      <a:accent3>
        <a:srgbClr val="C8CBC8"/>
      </a:accent3>
      <a:accent4>
        <a:srgbClr val="DE92BD"/>
      </a:accent4>
      <a:accent5>
        <a:srgbClr val="F7D54F"/>
      </a:accent5>
      <a:accent6>
        <a:srgbClr val="DEC6A2"/>
      </a:accent6>
      <a:hlink>
        <a:srgbClr val="C6D9A0"/>
      </a:hlink>
      <a:folHlink>
        <a:srgbClr val="B0D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3885</Words>
  <Application>Microsoft Office PowerPoint</Application>
  <PresentationFormat>Widescreen</PresentationFormat>
  <Paragraphs>386</Paragraphs>
  <Slides>35</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Cambria-Bold</vt:lpstr>
      <vt:lpstr>Lato</vt:lpstr>
      <vt:lpstr>Arial</vt:lpstr>
      <vt:lpstr>Gill Sans</vt:lpstr>
      <vt:lpstr>Calibri</vt:lpstr>
      <vt:lpstr>Agency FB</vt:lpstr>
      <vt:lpstr>General Grotesque</vt:lpstr>
      <vt:lpstr>Gothic A1</vt:lpstr>
      <vt:lpstr>Roboto</vt:lpstr>
      <vt:lpstr>Polco Slide Template</vt:lpstr>
      <vt:lpstr>Custom</vt:lpstr>
      <vt:lpstr>PowerPoint Presentation</vt:lpstr>
      <vt:lpstr>PowerPoint Presentation</vt:lpstr>
      <vt:lpstr>PowerPoint Presentation</vt:lpstr>
      <vt:lpstr>PowerPoint Presentation</vt:lpstr>
      <vt:lpstr>The National Community Survey™ in Milford</vt:lpstr>
      <vt:lpstr>Polco’s Benchmarking Database</vt:lpstr>
      <vt:lpstr>PowerPoint Presentation</vt:lpstr>
      <vt:lpstr>Facets of Community Livability: Quality </vt:lpstr>
      <vt:lpstr>Facets of Community Livability: Importance </vt:lpstr>
      <vt:lpstr>Balancing Quality and Importance</vt:lpstr>
      <vt:lpstr>Comparisons to National Benchmarks</vt:lpstr>
      <vt:lpstr>Comparisons to Previous Survey (2022)</vt:lpstr>
      <vt:lpstr>PowerPoint Presentation</vt:lpstr>
      <vt:lpstr>Milford’s quality of life ratings remain consistent with national trends.</vt:lpstr>
      <vt:lpstr>Overall Community Quality</vt:lpstr>
      <vt:lpstr>Most residents feel a strong sense of safety in Milford.</vt:lpstr>
      <vt:lpstr>Safety in Milford</vt:lpstr>
      <vt:lpstr>Safety Services in Milford</vt:lpstr>
      <vt:lpstr>Milford’s economic health is important to residents.</vt:lpstr>
      <vt:lpstr>The Economy in Milford</vt:lpstr>
      <vt:lpstr>Milford’s natural environment and parks and recreation opportunities show areas of opportunity.</vt:lpstr>
      <vt:lpstr>Natural Environment in Milford</vt:lpstr>
      <vt:lpstr>Parks and Recreation in Milford</vt:lpstr>
      <vt:lpstr>Recreation Opportunities in Milford</vt:lpstr>
      <vt:lpstr>Indoor Recreation Facility</vt:lpstr>
      <vt:lpstr>Mobility is an area of focus for the City.</vt:lpstr>
      <vt:lpstr>Mobility in Milford</vt:lpstr>
      <vt:lpstr>Mobility Services in Milford</vt:lpstr>
      <vt:lpstr>Additional Special Topics</vt:lpstr>
      <vt:lpstr>Recreational Sales of Marijuana</vt:lpstr>
      <vt:lpstr>Summary of Conclusions</vt:lpstr>
      <vt:lpstr>Next Steps: ENGAGE With Community Members</vt:lpstr>
      <vt:lpstr>Next Steps: TRACK ABC’s Data</vt:lpstr>
      <vt:lpstr>Additional Offerings: Continue to ASSESS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 Bishop</dc:creator>
  <cp:lastModifiedBy>Lily vasquez</cp:lastModifiedBy>
  <cp:revision>167</cp:revision>
  <dcterms:created xsi:type="dcterms:W3CDTF">2022-06-13T14:34:13Z</dcterms:created>
  <dcterms:modified xsi:type="dcterms:W3CDTF">2025-05-07T20:00:55Z</dcterms:modified>
</cp:coreProperties>
</file>